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421" r:id="rId2"/>
    <p:sldId id="442" r:id="rId3"/>
    <p:sldId id="443" r:id="rId4"/>
    <p:sldId id="446" r:id="rId5"/>
    <p:sldId id="453" r:id="rId6"/>
    <p:sldId id="460" r:id="rId7"/>
    <p:sldId id="459" r:id="rId8"/>
    <p:sldId id="461" r:id="rId9"/>
    <p:sldId id="398" r:id="rId10"/>
    <p:sldId id="462" r:id="rId11"/>
    <p:sldId id="454" r:id="rId12"/>
    <p:sldId id="455" r:id="rId13"/>
    <p:sldId id="457" r:id="rId14"/>
    <p:sldId id="458" r:id="rId15"/>
    <p:sldId id="451" r:id="rId16"/>
    <p:sldId id="452" r:id="rId17"/>
    <p:sldId id="435" r:id="rId18"/>
  </p:sldIdLst>
  <p:sldSz cx="9144000" cy="6858000" type="screen4x3"/>
  <p:notesSz cx="6797675" cy="99282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povai" initials="s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9900"/>
    <a:srgbClr val="336600"/>
    <a:srgbClr val="FF6600"/>
    <a:srgbClr val="669900"/>
    <a:srgbClr val="666633"/>
    <a:srgbClr val="67F030"/>
    <a:srgbClr val="663300"/>
    <a:srgbClr val="660066"/>
    <a:srgbClr val="38C1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9" autoAdjust="0"/>
    <p:restoredTop sz="85968" autoAdjust="0"/>
  </p:normalViewPr>
  <p:slideViewPr>
    <p:cSldViewPr>
      <p:cViewPr>
        <p:scale>
          <a:sx n="66" d="100"/>
          <a:sy n="66" d="100"/>
        </p:scale>
        <p:origin x="-11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9D982D-A7E2-4946-85D5-EE21C2D2AA61}" type="doc">
      <dgm:prSet loTypeId="urn:microsoft.com/office/officeart/2008/layout/RadialCluster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674F964E-9870-4AEA-A1C1-5DD134CDB6F7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cs-CZ" dirty="0" smtClean="0">
              <a:latin typeface="Century Gothic" panose="020B0502020202020204" pitchFamily="34" charset="0"/>
            </a:rPr>
            <a:t>Uživatel půdy</a:t>
          </a:r>
          <a:endParaRPr lang="cs-CZ" dirty="0">
            <a:latin typeface="Century Gothic" panose="020B0502020202020204" pitchFamily="34" charset="0"/>
          </a:endParaRPr>
        </a:p>
      </dgm:t>
    </dgm:pt>
    <dgm:pt modelId="{A09E80D2-C5A5-4809-969F-19825E2F5AF7}" type="parTrans" cxnId="{FDF243E2-1DD2-4003-8D84-32E8099E1590}">
      <dgm:prSet/>
      <dgm:spPr/>
      <dgm:t>
        <a:bodyPr/>
        <a:lstStyle/>
        <a:p>
          <a:endParaRPr lang="cs-CZ"/>
        </a:p>
      </dgm:t>
    </dgm:pt>
    <dgm:pt modelId="{A5229431-A08A-4271-ABA3-3ABDA3899378}" type="sibTrans" cxnId="{FDF243E2-1DD2-4003-8D84-32E8099E1590}">
      <dgm:prSet/>
      <dgm:spPr/>
      <dgm:t>
        <a:bodyPr/>
        <a:lstStyle/>
        <a:p>
          <a:endParaRPr lang="cs-CZ"/>
        </a:p>
      </dgm:t>
    </dgm:pt>
    <dgm:pt modelId="{41F96757-F6FD-444F-8AAC-7F4256DF847A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sz="2400" dirty="0" smtClean="0">
              <a:latin typeface="Century Gothic" panose="020B0502020202020204" pitchFamily="34" charset="0"/>
            </a:rPr>
            <a:t>Sucho</a:t>
          </a:r>
          <a:endParaRPr lang="cs-CZ" sz="2400" dirty="0">
            <a:latin typeface="Century Gothic" panose="020B0502020202020204" pitchFamily="34" charset="0"/>
          </a:endParaRPr>
        </a:p>
      </dgm:t>
    </dgm:pt>
    <dgm:pt modelId="{255CC101-F3F2-4BD3-A73B-1CB1D4F18386}" type="parTrans" cxnId="{B59D0790-D74A-47C1-978B-931929AA31EF}">
      <dgm:prSet/>
      <dgm:spPr/>
      <dgm:t>
        <a:bodyPr/>
        <a:lstStyle/>
        <a:p>
          <a:endParaRPr lang="cs-CZ"/>
        </a:p>
      </dgm:t>
    </dgm:pt>
    <dgm:pt modelId="{A09FE734-B182-4950-9C59-8D76A60A4662}" type="sibTrans" cxnId="{B59D0790-D74A-47C1-978B-931929AA31EF}">
      <dgm:prSet/>
      <dgm:spPr/>
      <dgm:t>
        <a:bodyPr/>
        <a:lstStyle/>
        <a:p>
          <a:endParaRPr lang="cs-CZ"/>
        </a:p>
      </dgm:t>
    </dgm:pt>
    <dgm:pt modelId="{9CEF54EF-543F-42A5-8D0A-79C98ECE5C03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sz="2400" dirty="0" smtClean="0">
              <a:latin typeface="Century Gothic" panose="020B0502020202020204" pitchFamily="34" charset="0"/>
            </a:rPr>
            <a:t>Eroze půdy</a:t>
          </a:r>
          <a:endParaRPr lang="cs-CZ" sz="2400" dirty="0">
            <a:latin typeface="Century Gothic" panose="020B0502020202020204" pitchFamily="34" charset="0"/>
          </a:endParaRPr>
        </a:p>
      </dgm:t>
    </dgm:pt>
    <dgm:pt modelId="{91C6C007-2CFF-4EB4-AFDF-4C869C6A8BFF}" type="parTrans" cxnId="{6E803964-1FEF-4551-8024-CE79B0FC7337}">
      <dgm:prSet/>
      <dgm:spPr/>
      <dgm:t>
        <a:bodyPr/>
        <a:lstStyle/>
        <a:p>
          <a:endParaRPr lang="cs-CZ"/>
        </a:p>
      </dgm:t>
    </dgm:pt>
    <dgm:pt modelId="{7DB1DCEC-407F-4186-AD04-55312FF2244E}" type="sibTrans" cxnId="{6E803964-1FEF-4551-8024-CE79B0FC7337}">
      <dgm:prSet/>
      <dgm:spPr/>
      <dgm:t>
        <a:bodyPr/>
        <a:lstStyle/>
        <a:p>
          <a:endParaRPr lang="cs-CZ"/>
        </a:p>
      </dgm:t>
    </dgm:pt>
    <dgm:pt modelId="{F35D2E14-2B2E-4683-A499-24B3B664270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cs-CZ" sz="2400" dirty="0" smtClean="0">
              <a:latin typeface="Century Gothic" panose="020B0502020202020204" pitchFamily="34" charset="0"/>
            </a:rPr>
            <a:t>Povodně</a:t>
          </a:r>
          <a:endParaRPr lang="cs-CZ" sz="2400" dirty="0">
            <a:latin typeface="Century Gothic" panose="020B0502020202020204" pitchFamily="34" charset="0"/>
          </a:endParaRPr>
        </a:p>
      </dgm:t>
    </dgm:pt>
    <dgm:pt modelId="{7FA360BE-10D8-445C-9624-310286B211FD}" type="parTrans" cxnId="{2B0F8D63-35CB-4008-A14E-FB0DB048F882}">
      <dgm:prSet/>
      <dgm:spPr/>
      <dgm:t>
        <a:bodyPr/>
        <a:lstStyle/>
        <a:p>
          <a:endParaRPr lang="cs-CZ"/>
        </a:p>
      </dgm:t>
    </dgm:pt>
    <dgm:pt modelId="{3AC139F6-EEA7-492A-AD1D-BD6FD04CEF46}" type="sibTrans" cxnId="{2B0F8D63-35CB-4008-A14E-FB0DB048F882}">
      <dgm:prSet/>
      <dgm:spPr/>
      <dgm:t>
        <a:bodyPr/>
        <a:lstStyle/>
        <a:p>
          <a:endParaRPr lang="cs-CZ"/>
        </a:p>
      </dgm:t>
    </dgm:pt>
    <dgm:pt modelId="{4CCB0B2B-6205-4D2B-B682-DF8C7371F7A0}" type="pres">
      <dgm:prSet presAssocID="{6E9D982D-A7E2-4946-85D5-EE21C2D2AA6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cs-CZ"/>
        </a:p>
      </dgm:t>
    </dgm:pt>
    <dgm:pt modelId="{B16695E6-43CD-4857-AFA3-5F987AFE5EAC}" type="pres">
      <dgm:prSet presAssocID="{674F964E-9870-4AEA-A1C1-5DD134CDB6F7}" presName="singleCycle" presStyleCnt="0"/>
      <dgm:spPr/>
    </dgm:pt>
    <dgm:pt modelId="{0021F3DB-3B56-4505-93E3-43D844F0A52A}" type="pres">
      <dgm:prSet presAssocID="{674F964E-9870-4AEA-A1C1-5DD134CDB6F7}" presName="singleCenter" presStyleLbl="node1" presStyleIdx="0" presStyleCnt="4" custScaleX="118110" custScaleY="118110" custLinFactNeighborY="-11605">
        <dgm:presLayoutVars>
          <dgm:chMax val="7"/>
          <dgm:chPref val="7"/>
        </dgm:presLayoutVars>
      </dgm:prSet>
      <dgm:spPr/>
      <dgm:t>
        <a:bodyPr/>
        <a:lstStyle/>
        <a:p>
          <a:endParaRPr lang="cs-CZ"/>
        </a:p>
      </dgm:t>
    </dgm:pt>
    <dgm:pt modelId="{7A1C98BE-BA4A-47AF-AB43-46D0C19CE271}" type="pres">
      <dgm:prSet presAssocID="{255CC101-F3F2-4BD3-A73B-1CB1D4F18386}" presName="Name56" presStyleLbl="parChTrans1D2" presStyleIdx="0" presStyleCnt="3"/>
      <dgm:spPr/>
      <dgm:t>
        <a:bodyPr/>
        <a:lstStyle/>
        <a:p>
          <a:endParaRPr lang="cs-CZ"/>
        </a:p>
      </dgm:t>
    </dgm:pt>
    <dgm:pt modelId="{A5C85272-AC33-42EB-A5FC-862675F57849}" type="pres">
      <dgm:prSet presAssocID="{41F96757-F6FD-444F-8AAC-7F4256DF847A}" presName="text0" presStyleLbl="node1" presStyleIdx="1" presStyleCnt="4" custScaleX="251205" custScaleY="97158" custRadScaleRad="11105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4CDF2F0-7D9D-406F-8FDC-3F092A7B57BA}" type="pres">
      <dgm:prSet presAssocID="{91C6C007-2CFF-4EB4-AFDF-4C869C6A8BFF}" presName="Name56" presStyleLbl="parChTrans1D2" presStyleIdx="1" presStyleCnt="3"/>
      <dgm:spPr/>
      <dgm:t>
        <a:bodyPr/>
        <a:lstStyle/>
        <a:p>
          <a:endParaRPr lang="cs-CZ"/>
        </a:p>
      </dgm:t>
    </dgm:pt>
    <dgm:pt modelId="{CA23D44D-A033-414C-AFD0-CB066C5A214A}" type="pres">
      <dgm:prSet presAssocID="{9CEF54EF-543F-42A5-8D0A-79C98ECE5C03}" presName="text0" presStyleLbl="node1" presStyleIdx="2" presStyleCnt="4" custScaleX="251205" custRadScaleRad="114644" custRadScaleInc="454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4487035-5765-4BBB-82A9-794BE6AA3E71}" type="pres">
      <dgm:prSet presAssocID="{7FA360BE-10D8-445C-9624-310286B211FD}" presName="Name56" presStyleLbl="parChTrans1D2" presStyleIdx="2" presStyleCnt="3"/>
      <dgm:spPr/>
      <dgm:t>
        <a:bodyPr/>
        <a:lstStyle/>
        <a:p>
          <a:endParaRPr lang="cs-CZ"/>
        </a:p>
      </dgm:t>
    </dgm:pt>
    <dgm:pt modelId="{C72084EA-6E69-471C-95E5-2ECF80A946E4}" type="pres">
      <dgm:prSet presAssocID="{F35D2E14-2B2E-4683-A499-24B3B6642702}" presName="text0" presStyleLbl="node1" presStyleIdx="3" presStyleCnt="4" custScaleX="251205" custRadScaleRad="113037" custRadScaleInc="-5421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5324AA81-996E-446F-9E92-99A0B6D72F27}" type="presOf" srcId="{9CEF54EF-543F-42A5-8D0A-79C98ECE5C03}" destId="{CA23D44D-A033-414C-AFD0-CB066C5A214A}" srcOrd="0" destOrd="0" presId="urn:microsoft.com/office/officeart/2008/layout/RadialCluster"/>
    <dgm:cxn modelId="{6E803964-1FEF-4551-8024-CE79B0FC7337}" srcId="{674F964E-9870-4AEA-A1C1-5DD134CDB6F7}" destId="{9CEF54EF-543F-42A5-8D0A-79C98ECE5C03}" srcOrd="1" destOrd="0" parTransId="{91C6C007-2CFF-4EB4-AFDF-4C869C6A8BFF}" sibTransId="{7DB1DCEC-407F-4186-AD04-55312FF2244E}"/>
    <dgm:cxn modelId="{2B0F8D63-35CB-4008-A14E-FB0DB048F882}" srcId="{674F964E-9870-4AEA-A1C1-5DD134CDB6F7}" destId="{F35D2E14-2B2E-4683-A499-24B3B6642702}" srcOrd="2" destOrd="0" parTransId="{7FA360BE-10D8-445C-9624-310286B211FD}" sibTransId="{3AC139F6-EEA7-492A-AD1D-BD6FD04CEF46}"/>
    <dgm:cxn modelId="{DCDB129B-90F7-465E-B3CC-252229418315}" type="presOf" srcId="{6E9D982D-A7E2-4946-85D5-EE21C2D2AA61}" destId="{4CCB0B2B-6205-4D2B-B682-DF8C7371F7A0}" srcOrd="0" destOrd="0" presId="urn:microsoft.com/office/officeart/2008/layout/RadialCluster"/>
    <dgm:cxn modelId="{AD1D0B0E-085B-4BED-8B89-D974874F14BD}" type="presOf" srcId="{41F96757-F6FD-444F-8AAC-7F4256DF847A}" destId="{A5C85272-AC33-42EB-A5FC-862675F57849}" srcOrd="0" destOrd="0" presId="urn:microsoft.com/office/officeart/2008/layout/RadialCluster"/>
    <dgm:cxn modelId="{240DF43B-4647-4EF3-AA89-629D6043C1CD}" type="presOf" srcId="{91C6C007-2CFF-4EB4-AFDF-4C869C6A8BFF}" destId="{34CDF2F0-7D9D-406F-8FDC-3F092A7B57BA}" srcOrd="0" destOrd="0" presId="urn:microsoft.com/office/officeart/2008/layout/RadialCluster"/>
    <dgm:cxn modelId="{8F787971-9B79-46D3-BF11-B060E164973F}" type="presOf" srcId="{7FA360BE-10D8-445C-9624-310286B211FD}" destId="{34487035-5765-4BBB-82A9-794BE6AA3E71}" srcOrd="0" destOrd="0" presId="urn:microsoft.com/office/officeart/2008/layout/RadialCluster"/>
    <dgm:cxn modelId="{FDF243E2-1DD2-4003-8D84-32E8099E1590}" srcId="{6E9D982D-A7E2-4946-85D5-EE21C2D2AA61}" destId="{674F964E-9870-4AEA-A1C1-5DD134CDB6F7}" srcOrd="0" destOrd="0" parTransId="{A09E80D2-C5A5-4809-969F-19825E2F5AF7}" sibTransId="{A5229431-A08A-4271-ABA3-3ABDA3899378}"/>
    <dgm:cxn modelId="{4C210403-4F8D-4656-8C9B-FFB01E05948F}" type="presOf" srcId="{255CC101-F3F2-4BD3-A73B-1CB1D4F18386}" destId="{7A1C98BE-BA4A-47AF-AB43-46D0C19CE271}" srcOrd="0" destOrd="0" presId="urn:microsoft.com/office/officeart/2008/layout/RadialCluster"/>
    <dgm:cxn modelId="{2A4FEEBE-0EFB-4911-A149-506A06D2927B}" type="presOf" srcId="{F35D2E14-2B2E-4683-A499-24B3B6642702}" destId="{C72084EA-6E69-471C-95E5-2ECF80A946E4}" srcOrd="0" destOrd="0" presId="urn:microsoft.com/office/officeart/2008/layout/RadialCluster"/>
    <dgm:cxn modelId="{A9ABCDD8-D47C-40DA-9F56-27E1E67B37ED}" type="presOf" srcId="{674F964E-9870-4AEA-A1C1-5DD134CDB6F7}" destId="{0021F3DB-3B56-4505-93E3-43D844F0A52A}" srcOrd="0" destOrd="0" presId="urn:microsoft.com/office/officeart/2008/layout/RadialCluster"/>
    <dgm:cxn modelId="{B59D0790-D74A-47C1-978B-931929AA31EF}" srcId="{674F964E-9870-4AEA-A1C1-5DD134CDB6F7}" destId="{41F96757-F6FD-444F-8AAC-7F4256DF847A}" srcOrd="0" destOrd="0" parTransId="{255CC101-F3F2-4BD3-A73B-1CB1D4F18386}" sibTransId="{A09FE734-B182-4950-9C59-8D76A60A4662}"/>
    <dgm:cxn modelId="{0FA9EC15-8C63-4094-A649-688335C16A3F}" type="presParOf" srcId="{4CCB0B2B-6205-4D2B-B682-DF8C7371F7A0}" destId="{B16695E6-43CD-4857-AFA3-5F987AFE5EAC}" srcOrd="0" destOrd="0" presId="urn:microsoft.com/office/officeart/2008/layout/RadialCluster"/>
    <dgm:cxn modelId="{E8E0C915-745D-41DD-8C16-E10AA0B99D46}" type="presParOf" srcId="{B16695E6-43CD-4857-AFA3-5F987AFE5EAC}" destId="{0021F3DB-3B56-4505-93E3-43D844F0A52A}" srcOrd="0" destOrd="0" presId="urn:microsoft.com/office/officeart/2008/layout/RadialCluster"/>
    <dgm:cxn modelId="{5C8008C9-0532-4AE9-A71B-A878D06B2FAA}" type="presParOf" srcId="{B16695E6-43CD-4857-AFA3-5F987AFE5EAC}" destId="{7A1C98BE-BA4A-47AF-AB43-46D0C19CE271}" srcOrd="1" destOrd="0" presId="urn:microsoft.com/office/officeart/2008/layout/RadialCluster"/>
    <dgm:cxn modelId="{2A69B361-5872-42CD-9700-3F0DC6508400}" type="presParOf" srcId="{B16695E6-43CD-4857-AFA3-5F987AFE5EAC}" destId="{A5C85272-AC33-42EB-A5FC-862675F57849}" srcOrd="2" destOrd="0" presId="urn:microsoft.com/office/officeart/2008/layout/RadialCluster"/>
    <dgm:cxn modelId="{09536AAD-8204-424A-A212-7CACCA85B392}" type="presParOf" srcId="{B16695E6-43CD-4857-AFA3-5F987AFE5EAC}" destId="{34CDF2F0-7D9D-406F-8FDC-3F092A7B57BA}" srcOrd="3" destOrd="0" presId="urn:microsoft.com/office/officeart/2008/layout/RadialCluster"/>
    <dgm:cxn modelId="{AFB91F85-37D0-4BEE-BF9A-721080B5C3E6}" type="presParOf" srcId="{B16695E6-43CD-4857-AFA3-5F987AFE5EAC}" destId="{CA23D44D-A033-414C-AFD0-CB066C5A214A}" srcOrd="4" destOrd="0" presId="urn:microsoft.com/office/officeart/2008/layout/RadialCluster"/>
    <dgm:cxn modelId="{AA923EE4-B66A-4940-B609-B089CA0DCCDB}" type="presParOf" srcId="{B16695E6-43CD-4857-AFA3-5F987AFE5EAC}" destId="{34487035-5765-4BBB-82A9-794BE6AA3E71}" srcOrd="5" destOrd="0" presId="urn:microsoft.com/office/officeart/2008/layout/RadialCluster"/>
    <dgm:cxn modelId="{09589CB0-A5D3-47DF-8196-64987549988A}" type="presParOf" srcId="{B16695E6-43CD-4857-AFA3-5F987AFE5EAC}" destId="{C72084EA-6E69-471C-95E5-2ECF80A946E4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10F35F-FF7F-4B4E-BA9F-A0F355AABF87}" type="doc">
      <dgm:prSet loTypeId="urn:microsoft.com/office/officeart/2005/8/layout/process3" loCatId="process" qsTypeId="urn:microsoft.com/office/officeart/2005/8/quickstyle/3d2" qsCatId="3D" csTypeId="urn:microsoft.com/office/officeart/2005/8/colors/accent4_1" csCatId="accent4" phldr="1"/>
      <dgm:spPr/>
      <dgm:t>
        <a:bodyPr/>
        <a:lstStyle/>
        <a:p>
          <a:endParaRPr lang="cs-CZ"/>
        </a:p>
      </dgm:t>
    </dgm:pt>
    <dgm:pt modelId="{BBBFB917-7B9A-4249-87B6-1FC2A714E455}">
      <dgm:prSet phldrT="[Text]" custT="1"/>
      <dgm:spPr/>
      <dgm:t>
        <a:bodyPr/>
        <a:lstStyle/>
        <a:p>
          <a:r>
            <a:rPr lang="cs-CZ" sz="1600" b="1" dirty="0" smtClean="0">
              <a:solidFill>
                <a:srgbClr val="008000"/>
              </a:solidFill>
              <a:latin typeface="Century Gothic" panose="020B0502020202020204" pitchFamily="34" charset="0"/>
            </a:rPr>
            <a:t>SPÚ</a:t>
          </a:r>
          <a:endParaRPr lang="cs-CZ" sz="1600" b="1" dirty="0">
            <a:solidFill>
              <a:srgbClr val="008000"/>
            </a:solidFill>
            <a:latin typeface="Century Gothic" panose="020B0502020202020204" pitchFamily="34" charset="0"/>
          </a:endParaRPr>
        </a:p>
      </dgm:t>
    </dgm:pt>
    <dgm:pt modelId="{8C61C26B-C6E2-4465-920A-9EF0869EFD5A}" type="parTrans" cxnId="{39AEB6ED-9ED5-4A1F-B235-CC658938B57A}">
      <dgm:prSet/>
      <dgm:spPr/>
      <dgm:t>
        <a:bodyPr/>
        <a:lstStyle/>
        <a:p>
          <a:endParaRPr lang="cs-CZ"/>
        </a:p>
      </dgm:t>
    </dgm:pt>
    <dgm:pt modelId="{34D428F3-4859-42C4-A80F-311BD294DCBF}" type="sibTrans" cxnId="{39AEB6ED-9ED5-4A1F-B235-CC658938B57A}">
      <dgm:prSet/>
      <dgm:spPr/>
      <dgm:t>
        <a:bodyPr/>
        <a:lstStyle/>
        <a:p>
          <a:endParaRPr lang="cs-CZ"/>
        </a:p>
      </dgm:t>
    </dgm:pt>
    <dgm:pt modelId="{0FF5BCFB-25F8-45B3-8BD6-9374673CB1E4}">
      <dgm:prSet phldrT="[Text]" custT="1"/>
      <dgm:spPr/>
      <dgm:t>
        <a:bodyPr/>
        <a:lstStyle/>
        <a:p>
          <a:r>
            <a:rPr lang="cs-CZ" sz="1100" dirty="0" smtClean="0">
              <a:latin typeface="Century Gothic" panose="020B0502020202020204" pitchFamily="34" charset="0"/>
            </a:rPr>
            <a:t>Záznam erozní události</a:t>
          </a:r>
          <a:endParaRPr lang="cs-CZ" sz="1100" dirty="0">
            <a:latin typeface="Century Gothic" panose="020B0502020202020204" pitchFamily="34" charset="0"/>
          </a:endParaRPr>
        </a:p>
      </dgm:t>
    </dgm:pt>
    <dgm:pt modelId="{78A175A0-5DF4-4890-8B3F-524F081DEE5F}" type="parTrans" cxnId="{BB600D59-1BD2-4B77-A633-4ABB4C65AA58}">
      <dgm:prSet/>
      <dgm:spPr/>
      <dgm:t>
        <a:bodyPr/>
        <a:lstStyle/>
        <a:p>
          <a:endParaRPr lang="cs-CZ"/>
        </a:p>
      </dgm:t>
    </dgm:pt>
    <dgm:pt modelId="{3CBC4DDD-7362-47BA-AED8-5CDEAD1697EC}" type="sibTrans" cxnId="{BB600D59-1BD2-4B77-A633-4ABB4C65AA58}">
      <dgm:prSet/>
      <dgm:spPr/>
      <dgm:t>
        <a:bodyPr/>
        <a:lstStyle/>
        <a:p>
          <a:endParaRPr lang="cs-CZ"/>
        </a:p>
      </dgm:t>
    </dgm:pt>
    <dgm:pt modelId="{8C68F4DD-4F98-40DA-AC66-90B6CCC2CB61}">
      <dgm:prSet phldrT="[Text]" custT="1"/>
      <dgm:spPr/>
      <dgm:t>
        <a:bodyPr/>
        <a:lstStyle/>
        <a:p>
          <a:r>
            <a:rPr lang="cs-CZ" sz="1600" b="1" dirty="0" smtClean="0">
              <a:latin typeface="Century Gothic" panose="020B0502020202020204" pitchFamily="34" charset="0"/>
            </a:rPr>
            <a:t>VÚMOP</a:t>
          </a:r>
          <a:endParaRPr lang="cs-CZ" sz="1600" b="1" dirty="0">
            <a:latin typeface="Century Gothic" panose="020B0502020202020204" pitchFamily="34" charset="0"/>
          </a:endParaRPr>
        </a:p>
      </dgm:t>
    </dgm:pt>
    <dgm:pt modelId="{945336F8-D40C-4387-8998-D69D49D1CB12}" type="parTrans" cxnId="{E7A3AF1E-857E-411F-B718-534A87ED4900}">
      <dgm:prSet/>
      <dgm:spPr/>
      <dgm:t>
        <a:bodyPr/>
        <a:lstStyle/>
        <a:p>
          <a:endParaRPr lang="cs-CZ"/>
        </a:p>
      </dgm:t>
    </dgm:pt>
    <dgm:pt modelId="{F0AFFC1A-D7A5-4DB6-9043-9436DCE89799}" type="sibTrans" cxnId="{E7A3AF1E-857E-411F-B718-534A87ED4900}">
      <dgm:prSet/>
      <dgm:spPr/>
      <dgm:t>
        <a:bodyPr/>
        <a:lstStyle/>
        <a:p>
          <a:endParaRPr lang="cs-CZ"/>
        </a:p>
      </dgm:t>
    </dgm:pt>
    <dgm:pt modelId="{411B57F5-5896-4669-BBC8-48B61FABB578}">
      <dgm:prSet phldrT="[Text]" custT="1"/>
      <dgm:spPr/>
      <dgm:t>
        <a:bodyPr/>
        <a:lstStyle/>
        <a:p>
          <a:r>
            <a:rPr lang="cs-CZ" sz="1100" b="1" dirty="0" smtClean="0">
              <a:latin typeface="Century Gothic" panose="020B0502020202020204" pitchFamily="34" charset="0"/>
            </a:rPr>
            <a:t>Opakovaná eroze</a:t>
          </a:r>
          <a:endParaRPr lang="cs-CZ" sz="1100" b="1" dirty="0">
            <a:latin typeface="Century Gothic" panose="020B0502020202020204" pitchFamily="34" charset="0"/>
          </a:endParaRPr>
        </a:p>
      </dgm:t>
    </dgm:pt>
    <dgm:pt modelId="{DC2D3421-BC7B-4C7D-875F-F50C1C3FF3AE}" type="parTrans" cxnId="{953CD952-6B5F-4B3B-BE6B-B6977D3A3FEA}">
      <dgm:prSet/>
      <dgm:spPr/>
      <dgm:t>
        <a:bodyPr/>
        <a:lstStyle/>
        <a:p>
          <a:endParaRPr lang="cs-CZ"/>
        </a:p>
      </dgm:t>
    </dgm:pt>
    <dgm:pt modelId="{D6C3C183-ACD5-45F9-A75A-13E371B04584}" type="sibTrans" cxnId="{953CD952-6B5F-4B3B-BE6B-B6977D3A3FEA}">
      <dgm:prSet/>
      <dgm:spPr/>
      <dgm:t>
        <a:bodyPr/>
        <a:lstStyle/>
        <a:p>
          <a:endParaRPr lang="cs-CZ"/>
        </a:p>
      </dgm:t>
    </dgm:pt>
    <dgm:pt modelId="{33798AAC-1868-45F4-9684-490D1DF3040D}">
      <dgm:prSet phldrT="[Text]" custT="1"/>
      <dgm:spPr/>
      <dgm:t>
        <a:bodyPr/>
        <a:lstStyle/>
        <a:p>
          <a:r>
            <a:rPr lang="cs-CZ" sz="1600" b="1" dirty="0" smtClean="0">
              <a:solidFill>
                <a:srgbClr val="FF0000"/>
              </a:solidFill>
              <a:latin typeface="Century Gothic" panose="020B0502020202020204" pitchFamily="34" charset="0"/>
            </a:rPr>
            <a:t>MZe</a:t>
          </a:r>
          <a:endParaRPr lang="cs-CZ" sz="1600" b="1" dirty="0">
            <a:solidFill>
              <a:srgbClr val="FF0000"/>
            </a:solidFill>
            <a:latin typeface="Century Gothic" panose="020B0502020202020204" pitchFamily="34" charset="0"/>
          </a:endParaRPr>
        </a:p>
      </dgm:t>
    </dgm:pt>
    <dgm:pt modelId="{0B4B860F-1C9D-4A75-9493-42EC277898C0}" type="parTrans" cxnId="{0C0F6E77-3533-49A8-86F3-69823B562814}">
      <dgm:prSet/>
      <dgm:spPr/>
      <dgm:t>
        <a:bodyPr/>
        <a:lstStyle/>
        <a:p>
          <a:endParaRPr lang="cs-CZ"/>
        </a:p>
      </dgm:t>
    </dgm:pt>
    <dgm:pt modelId="{8A8C9B70-4363-49A5-9C2E-282C9C10DD0F}" type="sibTrans" cxnId="{0C0F6E77-3533-49A8-86F3-69823B562814}">
      <dgm:prSet/>
      <dgm:spPr/>
      <dgm:t>
        <a:bodyPr/>
        <a:lstStyle/>
        <a:p>
          <a:endParaRPr lang="cs-CZ"/>
        </a:p>
      </dgm:t>
    </dgm:pt>
    <dgm:pt modelId="{7F6E007E-61E3-430B-AEDD-9EB7353ADF7F}">
      <dgm:prSet phldrT="[Text]" custT="1"/>
      <dgm:spPr/>
      <dgm:t>
        <a:bodyPr/>
        <a:lstStyle/>
        <a:p>
          <a:r>
            <a:rPr lang="cs-CZ" sz="1100" dirty="0" smtClean="0">
              <a:latin typeface="Century Gothic" panose="020B0502020202020204" pitchFamily="34" charset="0"/>
            </a:rPr>
            <a:t>Podrobné analýzy</a:t>
          </a:r>
          <a:endParaRPr lang="cs-CZ" sz="1100" dirty="0">
            <a:latin typeface="Century Gothic" panose="020B0502020202020204" pitchFamily="34" charset="0"/>
          </a:endParaRPr>
        </a:p>
      </dgm:t>
    </dgm:pt>
    <dgm:pt modelId="{47A74574-8DB0-467D-8810-A4ADA37FF1ED}" type="parTrans" cxnId="{A63833DF-7B32-4AFA-A26F-DBD957C210BC}">
      <dgm:prSet/>
      <dgm:spPr/>
      <dgm:t>
        <a:bodyPr/>
        <a:lstStyle/>
        <a:p>
          <a:endParaRPr lang="cs-CZ"/>
        </a:p>
      </dgm:t>
    </dgm:pt>
    <dgm:pt modelId="{EB01D526-7C57-41DF-BC40-C26A690F2CB1}" type="sibTrans" cxnId="{A63833DF-7B32-4AFA-A26F-DBD957C210BC}">
      <dgm:prSet/>
      <dgm:spPr/>
      <dgm:t>
        <a:bodyPr/>
        <a:lstStyle/>
        <a:p>
          <a:endParaRPr lang="cs-CZ"/>
        </a:p>
      </dgm:t>
    </dgm:pt>
    <dgm:pt modelId="{14F00A12-20CB-4D38-BDC4-86D3CC25E9AB}">
      <dgm:prSet phldrT="[Text]" custT="1"/>
      <dgm:spPr/>
      <dgm:t>
        <a:bodyPr/>
        <a:lstStyle/>
        <a:p>
          <a:endParaRPr lang="cs-CZ" sz="1100" dirty="0">
            <a:latin typeface="Century Gothic" panose="020B0502020202020204" pitchFamily="34" charset="0"/>
          </a:endParaRPr>
        </a:p>
      </dgm:t>
    </dgm:pt>
    <dgm:pt modelId="{46BE08E5-BE5A-4E1D-81FB-1491C0D9A0C3}" type="parTrans" cxnId="{D563A6A6-898B-43D3-A51E-31CEA50DE237}">
      <dgm:prSet/>
      <dgm:spPr/>
      <dgm:t>
        <a:bodyPr/>
        <a:lstStyle/>
        <a:p>
          <a:endParaRPr lang="cs-CZ"/>
        </a:p>
      </dgm:t>
    </dgm:pt>
    <dgm:pt modelId="{58F4FAEF-F2F1-4BE4-85E9-4E71861649D5}" type="sibTrans" cxnId="{D563A6A6-898B-43D3-A51E-31CEA50DE237}">
      <dgm:prSet/>
      <dgm:spPr/>
      <dgm:t>
        <a:bodyPr/>
        <a:lstStyle/>
        <a:p>
          <a:endParaRPr lang="cs-CZ"/>
        </a:p>
      </dgm:t>
    </dgm:pt>
    <dgm:pt modelId="{B48FFA7C-743C-43EC-A0FD-DB640FCC2C48}">
      <dgm:prSet phldrT="[Text]" custT="1"/>
      <dgm:spPr/>
      <dgm:t>
        <a:bodyPr/>
        <a:lstStyle/>
        <a:p>
          <a:r>
            <a:rPr lang="cs-CZ" sz="1100" dirty="0" smtClean="0">
              <a:latin typeface="Century Gothic" panose="020B0502020202020204" pitchFamily="34" charset="0"/>
            </a:rPr>
            <a:t>Nahlášení erozní události do webového portálu</a:t>
          </a:r>
          <a:endParaRPr lang="cs-CZ" sz="1100" dirty="0">
            <a:latin typeface="Century Gothic" panose="020B0502020202020204" pitchFamily="34" charset="0"/>
          </a:endParaRPr>
        </a:p>
      </dgm:t>
    </dgm:pt>
    <dgm:pt modelId="{7A5119B3-01C1-42BF-A2EA-1C73805BE5F2}" type="parTrans" cxnId="{E5535706-FCE2-4B61-9DD1-90EFA2A30CD0}">
      <dgm:prSet/>
      <dgm:spPr/>
      <dgm:t>
        <a:bodyPr/>
        <a:lstStyle/>
        <a:p>
          <a:endParaRPr lang="cs-CZ"/>
        </a:p>
      </dgm:t>
    </dgm:pt>
    <dgm:pt modelId="{BD7124AB-8EF1-4A40-853C-212652039987}" type="sibTrans" cxnId="{E5535706-FCE2-4B61-9DD1-90EFA2A30CD0}">
      <dgm:prSet/>
      <dgm:spPr/>
      <dgm:t>
        <a:bodyPr/>
        <a:lstStyle/>
        <a:p>
          <a:endParaRPr lang="cs-CZ"/>
        </a:p>
      </dgm:t>
    </dgm:pt>
    <dgm:pt modelId="{9CE7A0FF-9144-4A92-BA8F-387F06C2B38D}">
      <dgm:prSet phldrT="[Text]" custT="1"/>
      <dgm:spPr/>
      <dgm:t>
        <a:bodyPr/>
        <a:lstStyle/>
        <a:p>
          <a:endParaRPr lang="cs-CZ" sz="1100" dirty="0">
            <a:latin typeface="Century Gothic" panose="020B0502020202020204" pitchFamily="34" charset="0"/>
          </a:endParaRPr>
        </a:p>
      </dgm:t>
    </dgm:pt>
    <dgm:pt modelId="{88F6F7AE-2AE5-4BEE-B3F3-F6E5943AD6A7}" type="parTrans" cxnId="{6F340AAC-46D7-48D2-86E1-97125682BDB3}">
      <dgm:prSet/>
      <dgm:spPr/>
      <dgm:t>
        <a:bodyPr/>
        <a:lstStyle/>
        <a:p>
          <a:endParaRPr lang="cs-CZ"/>
        </a:p>
      </dgm:t>
    </dgm:pt>
    <dgm:pt modelId="{C11E49D5-FD9D-4832-9000-63769D7F9D1B}" type="sibTrans" cxnId="{6F340AAC-46D7-48D2-86E1-97125682BDB3}">
      <dgm:prSet/>
      <dgm:spPr/>
      <dgm:t>
        <a:bodyPr/>
        <a:lstStyle/>
        <a:p>
          <a:endParaRPr lang="cs-CZ"/>
        </a:p>
      </dgm:t>
    </dgm:pt>
    <dgm:pt modelId="{107DA920-D3E9-448F-AB21-296EBB703412}">
      <dgm:prSet phldrT="[Text]" custT="1"/>
      <dgm:spPr/>
      <dgm:t>
        <a:bodyPr/>
        <a:lstStyle/>
        <a:p>
          <a:r>
            <a:rPr lang="cs-CZ" sz="1100" dirty="0" smtClean="0">
              <a:latin typeface="Century Gothic" panose="020B0502020202020204" pitchFamily="34" charset="0"/>
            </a:rPr>
            <a:t>Místní šetření erozní události</a:t>
          </a:r>
          <a:endParaRPr lang="cs-CZ" sz="1100" dirty="0">
            <a:latin typeface="Century Gothic" panose="020B0502020202020204" pitchFamily="34" charset="0"/>
          </a:endParaRPr>
        </a:p>
      </dgm:t>
    </dgm:pt>
    <dgm:pt modelId="{D9E11541-BC44-4234-A111-4DC838119800}" type="parTrans" cxnId="{4C3D6E28-C77B-40FC-AD8D-56CD8F112716}">
      <dgm:prSet/>
      <dgm:spPr/>
      <dgm:t>
        <a:bodyPr/>
        <a:lstStyle/>
        <a:p>
          <a:endParaRPr lang="cs-CZ"/>
        </a:p>
      </dgm:t>
    </dgm:pt>
    <dgm:pt modelId="{128FCE44-A676-4DE6-88AA-FF524EDA1EEB}" type="sibTrans" cxnId="{4C3D6E28-C77B-40FC-AD8D-56CD8F112716}">
      <dgm:prSet/>
      <dgm:spPr/>
      <dgm:t>
        <a:bodyPr/>
        <a:lstStyle/>
        <a:p>
          <a:endParaRPr lang="cs-CZ"/>
        </a:p>
      </dgm:t>
    </dgm:pt>
    <dgm:pt modelId="{336F51EE-C830-4427-BAD6-9702328D3034}">
      <dgm:prSet phldrT="[Text]" custT="1"/>
      <dgm:spPr/>
      <dgm:t>
        <a:bodyPr/>
        <a:lstStyle/>
        <a:p>
          <a:endParaRPr lang="cs-CZ" sz="1100" dirty="0">
            <a:latin typeface="Century Gothic" panose="020B0502020202020204" pitchFamily="34" charset="0"/>
          </a:endParaRPr>
        </a:p>
      </dgm:t>
    </dgm:pt>
    <dgm:pt modelId="{1659FDA2-4028-4EF1-8D77-0D55B211F8F7}" type="parTrans" cxnId="{8757E369-7715-4D19-8C23-8F687081B493}">
      <dgm:prSet/>
      <dgm:spPr/>
      <dgm:t>
        <a:bodyPr/>
        <a:lstStyle/>
        <a:p>
          <a:endParaRPr lang="cs-CZ"/>
        </a:p>
      </dgm:t>
    </dgm:pt>
    <dgm:pt modelId="{8036A0C3-2D60-4DAE-8E74-3CE809479235}" type="sibTrans" cxnId="{8757E369-7715-4D19-8C23-8F687081B493}">
      <dgm:prSet/>
      <dgm:spPr/>
      <dgm:t>
        <a:bodyPr/>
        <a:lstStyle/>
        <a:p>
          <a:endParaRPr lang="cs-CZ"/>
        </a:p>
      </dgm:t>
    </dgm:pt>
    <dgm:pt modelId="{CE49C43D-77D6-4A65-8142-11427DB2BA0B}">
      <dgm:prSet phldrT="[Text]" custT="1"/>
      <dgm:spPr/>
      <dgm:t>
        <a:bodyPr/>
        <a:lstStyle/>
        <a:p>
          <a:endParaRPr lang="cs-CZ" sz="1100" b="1" dirty="0">
            <a:latin typeface="Century Gothic" panose="020B0502020202020204" pitchFamily="34" charset="0"/>
          </a:endParaRPr>
        </a:p>
      </dgm:t>
    </dgm:pt>
    <dgm:pt modelId="{14A409E1-0BAF-4115-ACF6-C9097B3EF913}" type="parTrans" cxnId="{A7BE0766-2B05-4EFD-90A4-47EF12A72222}">
      <dgm:prSet/>
      <dgm:spPr/>
      <dgm:t>
        <a:bodyPr/>
        <a:lstStyle/>
        <a:p>
          <a:endParaRPr lang="cs-CZ"/>
        </a:p>
      </dgm:t>
    </dgm:pt>
    <dgm:pt modelId="{0727FAC5-9B06-4C4C-80E2-46B942D5ECF6}" type="sibTrans" cxnId="{A7BE0766-2B05-4EFD-90A4-47EF12A72222}">
      <dgm:prSet/>
      <dgm:spPr/>
      <dgm:t>
        <a:bodyPr/>
        <a:lstStyle/>
        <a:p>
          <a:endParaRPr lang="cs-CZ"/>
        </a:p>
      </dgm:t>
    </dgm:pt>
    <dgm:pt modelId="{48DF14F2-C25B-44EC-B928-8B6B97EDF4D3}">
      <dgm:prSet phldrT="[Text]" custT="1"/>
      <dgm:spPr/>
      <dgm:t>
        <a:bodyPr/>
        <a:lstStyle/>
        <a:p>
          <a:endParaRPr lang="cs-CZ" sz="1100" b="1" dirty="0">
            <a:latin typeface="Century Gothic" panose="020B0502020202020204" pitchFamily="34" charset="0"/>
          </a:endParaRPr>
        </a:p>
      </dgm:t>
    </dgm:pt>
    <dgm:pt modelId="{52037499-C79C-420E-8ACF-3FD9DA9B3725}" type="parTrans" cxnId="{C4CCF9F0-E92A-48CD-8EEE-75AD8A09BCA2}">
      <dgm:prSet/>
      <dgm:spPr/>
      <dgm:t>
        <a:bodyPr/>
        <a:lstStyle/>
        <a:p>
          <a:endParaRPr lang="cs-CZ"/>
        </a:p>
      </dgm:t>
    </dgm:pt>
    <dgm:pt modelId="{004C6CA8-315F-48A3-8C2B-B9D9681BF54E}" type="sibTrans" cxnId="{C4CCF9F0-E92A-48CD-8EEE-75AD8A09BCA2}">
      <dgm:prSet/>
      <dgm:spPr/>
      <dgm:t>
        <a:bodyPr/>
        <a:lstStyle/>
        <a:p>
          <a:endParaRPr lang="cs-CZ"/>
        </a:p>
      </dgm:t>
    </dgm:pt>
    <dgm:pt modelId="{43714813-C234-4B71-A9F3-EF13124435EA}">
      <dgm:prSet phldrT="[Text]" custT="1"/>
      <dgm:spPr/>
      <dgm:t>
        <a:bodyPr/>
        <a:lstStyle/>
        <a:p>
          <a:r>
            <a:rPr lang="cs-CZ" sz="1100" b="0" dirty="0" smtClean="0">
              <a:latin typeface="Century Gothic" panose="020B0502020202020204" pitchFamily="34" charset="0"/>
            </a:rPr>
            <a:t>Doplnění záznamu erozních událostí</a:t>
          </a:r>
          <a:endParaRPr lang="cs-CZ" sz="1100" b="0" dirty="0">
            <a:latin typeface="Century Gothic" panose="020B0502020202020204" pitchFamily="34" charset="0"/>
          </a:endParaRPr>
        </a:p>
      </dgm:t>
    </dgm:pt>
    <dgm:pt modelId="{A98F514A-6B30-4D01-8EA8-8AD758745EE3}" type="parTrans" cxnId="{CE6C9BDC-5684-4045-A4CB-664F01894636}">
      <dgm:prSet/>
      <dgm:spPr/>
      <dgm:t>
        <a:bodyPr/>
        <a:lstStyle/>
        <a:p>
          <a:endParaRPr lang="cs-CZ"/>
        </a:p>
      </dgm:t>
    </dgm:pt>
    <dgm:pt modelId="{0AD0919B-0EAC-48A9-9827-B313BCB3FABD}" type="sibTrans" cxnId="{CE6C9BDC-5684-4045-A4CB-664F01894636}">
      <dgm:prSet/>
      <dgm:spPr/>
      <dgm:t>
        <a:bodyPr/>
        <a:lstStyle/>
        <a:p>
          <a:endParaRPr lang="cs-CZ"/>
        </a:p>
      </dgm:t>
    </dgm:pt>
    <dgm:pt modelId="{2FC2F31B-4B84-487B-814F-ACCBE52CD49F}">
      <dgm:prSet phldrT="[Text]" custT="1"/>
      <dgm:spPr/>
      <dgm:t>
        <a:bodyPr/>
        <a:lstStyle/>
        <a:p>
          <a:r>
            <a:rPr lang="cs-CZ" sz="1100" dirty="0" smtClean="0">
              <a:latin typeface="Century Gothic" panose="020B0502020202020204" pitchFamily="34" charset="0"/>
            </a:rPr>
            <a:t>Rozhodnutí o možném přeřazení PB do vyššího stupně ochrany</a:t>
          </a:r>
          <a:endParaRPr lang="cs-CZ" sz="1100" dirty="0">
            <a:latin typeface="Century Gothic" panose="020B0502020202020204" pitchFamily="34" charset="0"/>
          </a:endParaRPr>
        </a:p>
      </dgm:t>
    </dgm:pt>
    <dgm:pt modelId="{F20EEEE5-3E1E-4EB9-9ECD-A4334AC7BC80}" type="parTrans" cxnId="{B8DB3C43-EF10-4807-AD9D-9529B52669EF}">
      <dgm:prSet/>
      <dgm:spPr/>
      <dgm:t>
        <a:bodyPr/>
        <a:lstStyle/>
        <a:p>
          <a:endParaRPr lang="cs-CZ"/>
        </a:p>
      </dgm:t>
    </dgm:pt>
    <dgm:pt modelId="{24B60333-CB31-415D-8D0D-BC57197D8292}" type="sibTrans" cxnId="{B8DB3C43-EF10-4807-AD9D-9529B52669EF}">
      <dgm:prSet/>
      <dgm:spPr/>
      <dgm:t>
        <a:bodyPr/>
        <a:lstStyle/>
        <a:p>
          <a:endParaRPr lang="cs-CZ"/>
        </a:p>
      </dgm:t>
    </dgm:pt>
    <dgm:pt modelId="{D6BAD447-ABE6-49B5-BC16-AA8333544899}">
      <dgm:prSet phldrT="[Text]" custT="1"/>
      <dgm:spPr/>
      <dgm:t>
        <a:bodyPr/>
        <a:lstStyle/>
        <a:p>
          <a:r>
            <a:rPr lang="cs-CZ" sz="1100" dirty="0" smtClean="0">
              <a:latin typeface="Century Gothic" panose="020B0502020202020204" pitchFamily="34" charset="0"/>
            </a:rPr>
            <a:t>Financování</a:t>
          </a:r>
          <a:endParaRPr lang="cs-CZ" sz="1100" dirty="0">
            <a:latin typeface="Century Gothic" panose="020B0502020202020204" pitchFamily="34" charset="0"/>
          </a:endParaRPr>
        </a:p>
      </dgm:t>
    </dgm:pt>
    <dgm:pt modelId="{AED9A73E-F08E-4A3A-A0C9-990E25133CC8}" type="parTrans" cxnId="{7650EC90-D0D2-4615-A3DF-4CC4495E70D4}">
      <dgm:prSet/>
      <dgm:spPr/>
      <dgm:t>
        <a:bodyPr/>
        <a:lstStyle/>
        <a:p>
          <a:endParaRPr lang="cs-CZ"/>
        </a:p>
      </dgm:t>
    </dgm:pt>
    <dgm:pt modelId="{E8ACD0B1-6A35-45E1-B16D-DEF9D2B540A0}" type="sibTrans" cxnId="{7650EC90-D0D2-4615-A3DF-4CC4495E70D4}">
      <dgm:prSet/>
      <dgm:spPr/>
      <dgm:t>
        <a:bodyPr/>
        <a:lstStyle/>
        <a:p>
          <a:endParaRPr lang="cs-CZ"/>
        </a:p>
      </dgm:t>
    </dgm:pt>
    <dgm:pt modelId="{AFCAC561-1C85-4845-8B3D-EBCCF36CAD33}">
      <dgm:prSet phldrT="[Text]" custT="1"/>
      <dgm:spPr/>
      <dgm:t>
        <a:bodyPr/>
        <a:lstStyle/>
        <a:p>
          <a:endParaRPr lang="cs-CZ" sz="1100" dirty="0">
            <a:latin typeface="Century Gothic" panose="020B0502020202020204" pitchFamily="34" charset="0"/>
          </a:endParaRPr>
        </a:p>
      </dgm:t>
    </dgm:pt>
    <dgm:pt modelId="{C3886BEE-8446-47DB-AC2B-FA4B50132BC7}" type="parTrans" cxnId="{A7F273F6-CB6F-47CC-94E1-F7DD09E3ACEF}">
      <dgm:prSet/>
      <dgm:spPr/>
      <dgm:t>
        <a:bodyPr/>
        <a:lstStyle/>
        <a:p>
          <a:endParaRPr lang="cs-CZ"/>
        </a:p>
      </dgm:t>
    </dgm:pt>
    <dgm:pt modelId="{8277A88A-FCBC-4A95-83DA-10F512E212D7}" type="sibTrans" cxnId="{A7F273F6-CB6F-47CC-94E1-F7DD09E3ACEF}">
      <dgm:prSet/>
      <dgm:spPr/>
      <dgm:t>
        <a:bodyPr/>
        <a:lstStyle/>
        <a:p>
          <a:endParaRPr lang="cs-CZ"/>
        </a:p>
      </dgm:t>
    </dgm:pt>
    <dgm:pt modelId="{FFEB6E71-E81D-4E62-A7DC-64A98E013144}">
      <dgm:prSet phldrT="[Text]" custT="1"/>
      <dgm:spPr/>
      <dgm:t>
        <a:bodyPr/>
        <a:lstStyle/>
        <a:p>
          <a:r>
            <a:rPr lang="cs-CZ" sz="1600" b="1" dirty="0" smtClean="0">
              <a:solidFill>
                <a:srgbClr val="0070C0"/>
              </a:solidFill>
              <a:latin typeface="Century Gothic" panose="020B0502020202020204" pitchFamily="34" charset="0"/>
            </a:rPr>
            <a:t>Obce</a:t>
          </a:r>
          <a:endParaRPr lang="cs-CZ" sz="1600" b="1" dirty="0">
            <a:solidFill>
              <a:srgbClr val="0070C0"/>
            </a:solidFill>
            <a:latin typeface="Century Gothic" panose="020B0502020202020204" pitchFamily="34" charset="0"/>
          </a:endParaRPr>
        </a:p>
      </dgm:t>
    </dgm:pt>
    <dgm:pt modelId="{D38AAC23-BA61-4B37-8692-169531501A0A}" type="parTrans" cxnId="{831DBF44-A0C1-496D-8705-27605D5811FB}">
      <dgm:prSet/>
      <dgm:spPr/>
      <dgm:t>
        <a:bodyPr/>
        <a:lstStyle/>
        <a:p>
          <a:endParaRPr lang="cs-CZ"/>
        </a:p>
      </dgm:t>
    </dgm:pt>
    <dgm:pt modelId="{27749119-0C36-4AB4-890C-3D0EA893011A}" type="sibTrans" cxnId="{831DBF44-A0C1-496D-8705-27605D5811FB}">
      <dgm:prSet/>
      <dgm:spPr/>
      <dgm:t>
        <a:bodyPr/>
        <a:lstStyle/>
        <a:p>
          <a:endParaRPr lang="cs-CZ"/>
        </a:p>
      </dgm:t>
    </dgm:pt>
    <dgm:pt modelId="{E466AA37-733C-4C10-91C7-63B8F4398EA9}">
      <dgm:prSet custT="1"/>
      <dgm:spPr/>
      <dgm:t>
        <a:bodyPr/>
        <a:lstStyle/>
        <a:p>
          <a:r>
            <a:rPr lang="cs-CZ" sz="1100" dirty="0" smtClean="0">
              <a:latin typeface="Century Gothic" panose="020B0502020202020204" pitchFamily="34" charset="0"/>
            </a:rPr>
            <a:t>Nahlášení erozní události na příslušnou pobočku SPÚ</a:t>
          </a:r>
          <a:endParaRPr lang="cs-CZ" sz="1100" dirty="0">
            <a:latin typeface="Century Gothic" panose="020B0502020202020204" pitchFamily="34" charset="0"/>
          </a:endParaRPr>
        </a:p>
      </dgm:t>
    </dgm:pt>
    <dgm:pt modelId="{91EEE9A7-E85A-4D97-8E77-43ED447089BE}" type="parTrans" cxnId="{E7F8B58C-924C-41DE-98B8-9A75DFAFEA61}">
      <dgm:prSet/>
      <dgm:spPr/>
      <dgm:t>
        <a:bodyPr/>
        <a:lstStyle/>
        <a:p>
          <a:endParaRPr lang="cs-CZ"/>
        </a:p>
      </dgm:t>
    </dgm:pt>
    <dgm:pt modelId="{9FB2E4EE-1585-4BB9-8ACB-90FC623E53C0}" type="sibTrans" cxnId="{E7F8B58C-924C-41DE-98B8-9A75DFAFEA61}">
      <dgm:prSet/>
      <dgm:spPr/>
      <dgm:t>
        <a:bodyPr/>
        <a:lstStyle/>
        <a:p>
          <a:endParaRPr lang="cs-CZ"/>
        </a:p>
      </dgm:t>
    </dgm:pt>
    <dgm:pt modelId="{858711FC-96E4-4587-B3C0-A2145D2C10EC}" type="pres">
      <dgm:prSet presAssocID="{CB10F35F-FF7F-4B4E-BA9F-A0F355AABF8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8D3AA738-5B82-4D77-A055-76DD58A155F1}" type="pres">
      <dgm:prSet presAssocID="{FFEB6E71-E81D-4E62-A7DC-64A98E013144}" presName="composite" presStyleCnt="0"/>
      <dgm:spPr/>
    </dgm:pt>
    <dgm:pt modelId="{3814DFE8-E57A-457A-A8F0-0EF781478B11}" type="pres">
      <dgm:prSet presAssocID="{FFEB6E71-E81D-4E62-A7DC-64A98E013144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46DCC49-F251-4E66-A32A-6BE0585A5FBC}" type="pres">
      <dgm:prSet presAssocID="{FFEB6E71-E81D-4E62-A7DC-64A98E013144}" presName="parSh" presStyleLbl="node1" presStyleIdx="0" presStyleCnt="4" custScaleX="95132" custScaleY="83899" custLinFactNeighborX="11210" custLinFactNeighborY="51793"/>
      <dgm:spPr/>
      <dgm:t>
        <a:bodyPr/>
        <a:lstStyle/>
        <a:p>
          <a:endParaRPr lang="cs-CZ"/>
        </a:p>
      </dgm:t>
    </dgm:pt>
    <dgm:pt modelId="{B0EACAD5-8E18-4D83-8976-A3CFF76D05DF}" type="pres">
      <dgm:prSet presAssocID="{FFEB6E71-E81D-4E62-A7DC-64A98E013144}" presName="desTx" presStyleLbl="fgAcc1" presStyleIdx="0" presStyleCnt="4" custScaleX="90207" custScaleY="7617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A987E25-B091-4481-B085-F66F381F49FC}" type="pres">
      <dgm:prSet presAssocID="{27749119-0C36-4AB4-890C-3D0EA893011A}" presName="sibTrans" presStyleLbl="sibTrans2D1" presStyleIdx="0" presStyleCnt="3" custAng="21543104" custScaleX="94803" custLinFactNeighborX="2089" custLinFactNeighborY="572"/>
      <dgm:spPr/>
      <dgm:t>
        <a:bodyPr/>
        <a:lstStyle/>
        <a:p>
          <a:endParaRPr lang="cs-CZ"/>
        </a:p>
      </dgm:t>
    </dgm:pt>
    <dgm:pt modelId="{947F9FF9-CC2F-4F6E-8106-3413DAA889D5}" type="pres">
      <dgm:prSet presAssocID="{27749119-0C36-4AB4-890C-3D0EA893011A}" presName="connTx" presStyleLbl="sibTrans2D1" presStyleIdx="0" presStyleCnt="3"/>
      <dgm:spPr/>
      <dgm:t>
        <a:bodyPr/>
        <a:lstStyle/>
        <a:p>
          <a:endParaRPr lang="cs-CZ"/>
        </a:p>
      </dgm:t>
    </dgm:pt>
    <dgm:pt modelId="{A36622AB-F16A-42C1-93C6-FCB0BDE3FB97}" type="pres">
      <dgm:prSet presAssocID="{BBBFB917-7B9A-4249-87B6-1FC2A714E455}" presName="composite" presStyleCnt="0"/>
      <dgm:spPr/>
    </dgm:pt>
    <dgm:pt modelId="{212FA184-D823-4B9D-AD8E-92638DC92A8E}" type="pres">
      <dgm:prSet presAssocID="{BBBFB917-7B9A-4249-87B6-1FC2A714E455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B836327-BBF8-46CC-BB9B-2AFCAFD798D0}" type="pres">
      <dgm:prSet presAssocID="{BBBFB917-7B9A-4249-87B6-1FC2A714E455}" presName="parSh" presStyleLbl="node1" presStyleIdx="1" presStyleCnt="4" custScaleX="95132" custScaleY="83899" custLinFactNeighborX="7596" custLinFactNeighborY="52670"/>
      <dgm:spPr/>
      <dgm:t>
        <a:bodyPr/>
        <a:lstStyle/>
        <a:p>
          <a:endParaRPr lang="cs-CZ"/>
        </a:p>
      </dgm:t>
    </dgm:pt>
    <dgm:pt modelId="{38CE3513-6390-4E74-B497-38786A7952ED}" type="pres">
      <dgm:prSet presAssocID="{BBBFB917-7B9A-4249-87B6-1FC2A714E455}" presName="desTx" presStyleLbl="fgAcc1" presStyleIdx="1" presStyleCnt="4" custScaleX="90207" custScaleY="7617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59FB076-9186-416A-83F7-CDC3CBD4835C}" type="pres">
      <dgm:prSet presAssocID="{34D428F3-4859-42C4-A80F-311BD294DCBF}" presName="sibTrans" presStyleLbl="sibTrans2D1" presStyleIdx="1" presStyleCnt="3" custScaleX="88915"/>
      <dgm:spPr/>
      <dgm:t>
        <a:bodyPr/>
        <a:lstStyle/>
        <a:p>
          <a:endParaRPr lang="cs-CZ"/>
        </a:p>
      </dgm:t>
    </dgm:pt>
    <dgm:pt modelId="{1A1193D2-B53F-4073-A2B3-E84CCB0C0F09}" type="pres">
      <dgm:prSet presAssocID="{34D428F3-4859-42C4-A80F-311BD294DCBF}" presName="connTx" presStyleLbl="sibTrans2D1" presStyleIdx="1" presStyleCnt="3"/>
      <dgm:spPr/>
      <dgm:t>
        <a:bodyPr/>
        <a:lstStyle/>
        <a:p>
          <a:endParaRPr lang="cs-CZ"/>
        </a:p>
      </dgm:t>
    </dgm:pt>
    <dgm:pt modelId="{BCB2D6E3-BABC-41C7-8DFF-9836FC295288}" type="pres">
      <dgm:prSet presAssocID="{8C68F4DD-4F98-40DA-AC66-90B6CCC2CB61}" presName="composite" presStyleCnt="0"/>
      <dgm:spPr/>
    </dgm:pt>
    <dgm:pt modelId="{C74CC6BA-5ECA-48AF-97BA-0967D867B08D}" type="pres">
      <dgm:prSet presAssocID="{8C68F4DD-4F98-40DA-AC66-90B6CCC2CB61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C52EB35-4C0F-4DC1-8E3B-09FFEF891222}" type="pres">
      <dgm:prSet presAssocID="{8C68F4DD-4F98-40DA-AC66-90B6CCC2CB61}" presName="parSh" presStyleLbl="node1" presStyleIdx="2" presStyleCnt="4" custScaleX="95132" custScaleY="83899" custLinFactNeighborX="7596" custLinFactNeighborY="52670"/>
      <dgm:spPr/>
      <dgm:t>
        <a:bodyPr/>
        <a:lstStyle/>
        <a:p>
          <a:endParaRPr lang="cs-CZ"/>
        </a:p>
      </dgm:t>
    </dgm:pt>
    <dgm:pt modelId="{2D298F5D-DAE9-44AF-AA3B-8338C6808E4E}" type="pres">
      <dgm:prSet presAssocID="{8C68F4DD-4F98-40DA-AC66-90B6CCC2CB61}" presName="desTx" presStyleLbl="fgAcc1" presStyleIdx="2" presStyleCnt="4" custScaleX="90207" custScaleY="7617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0B10123-5CD2-4D82-BE5F-8CFB90F19B55}" type="pres">
      <dgm:prSet presAssocID="{F0AFFC1A-D7A5-4DB6-9043-9436DCE89799}" presName="sibTrans" presStyleLbl="sibTrans2D1" presStyleIdx="2" presStyleCnt="3" custScaleX="88915"/>
      <dgm:spPr/>
      <dgm:t>
        <a:bodyPr/>
        <a:lstStyle/>
        <a:p>
          <a:endParaRPr lang="cs-CZ"/>
        </a:p>
      </dgm:t>
    </dgm:pt>
    <dgm:pt modelId="{96CF14EA-67F0-41D0-B43D-BC603ED6D159}" type="pres">
      <dgm:prSet presAssocID="{F0AFFC1A-D7A5-4DB6-9043-9436DCE89799}" presName="connTx" presStyleLbl="sibTrans2D1" presStyleIdx="2" presStyleCnt="3"/>
      <dgm:spPr/>
      <dgm:t>
        <a:bodyPr/>
        <a:lstStyle/>
        <a:p>
          <a:endParaRPr lang="cs-CZ"/>
        </a:p>
      </dgm:t>
    </dgm:pt>
    <dgm:pt modelId="{BDC668BE-943C-49C4-BD78-BC312667A931}" type="pres">
      <dgm:prSet presAssocID="{33798AAC-1868-45F4-9684-490D1DF3040D}" presName="composite" presStyleCnt="0"/>
      <dgm:spPr/>
    </dgm:pt>
    <dgm:pt modelId="{D9EB35F4-EBA8-44A2-A457-861FF60C6FFF}" type="pres">
      <dgm:prSet presAssocID="{33798AAC-1868-45F4-9684-490D1DF3040D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CDAF75D-E61F-43C8-BF88-22AA35B24568}" type="pres">
      <dgm:prSet presAssocID="{33798AAC-1868-45F4-9684-490D1DF3040D}" presName="parSh" presStyleLbl="node1" presStyleIdx="3" presStyleCnt="4" custScaleX="95132" custScaleY="83899" custLinFactNeighborX="7596" custLinFactNeighborY="52670"/>
      <dgm:spPr/>
      <dgm:t>
        <a:bodyPr/>
        <a:lstStyle/>
        <a:p>
          <a:endParaRPr lang="cs-CZ"/>
        </a:p>
      </dgm:t>
    </dgm:pt>
    <dgm:pt modelId="{AA683CE1-5446-48B7-A830-C5068F1A6B47}" type="pres">
      <dgm:prSet presAssocID="{33798AAC-1868-45F4-9684-490D1DF3040D}" presName="desTx" presStyleLbl="fgAcc1" presStyleIdx="3" presStyleCnt="4" custScaleX="90207" custScaleY="7617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DB396043-0C08-4239-B683-884B71EB2C45}" type="presOf" srcId="{8C68F4DD-4F98-40DA-AC66-90B6CCC2CB61}" destId="{C74CC6BA-5ECA-48AF-97BA-0967D867B08D}" srcOrd="0" destOrd="0" presId="urn:microsoft.com/office/officeart/2005/8/layout/process3"/>
    <dgm:cxn modelId="{86236AFC-A8D7-4145-BF4A-7B563B2EF43E}" type="presOf" srcId="{F0AFFC1A-D7A5-4DB6-9043-9436DCE89799}" destId="{96CF14EA-67F0-41D0-B43D-BC603ED6D159}" srcOrd="1" destOrd="0" presId="urn:microsoft.com/office/officeart/2005/8/layout/process3"/>
    <dgm:cxn modelId="{CE6C9BDC-5684-4045-A4CB-664F01894636}" srcId="{8C68F4DD-4F98-40DA-AC66-90B6CCC2CB61}" destId="{43714813-C234-4B71-A9F3-EF13124435EA}" srcOrd="0" destOrd="0" parTransId="{A98F514A-6B30-4D01-8EA8-8AD758745EE3}" sibTransId="{0AD0919B-0EAC-48A9-9827-B313BCB3FABD}"/>
    <dgm:cxn modelId="{B17E18B3-15E4-44E9-9285-DC4BB85C3550}" type="presOf" srcId="{27749119-0C36-4AB4-890C-3D0EA893011A}" destId="{947F9FF9-CC2F-4F6E-8106-3413DAA889D5}" srcOrd="1" destOrd="0" presId="urn:microsoft.com/office/officeart/2005/8/layout/process3"/>
    <dgm:cxn modelId="{531CFBC8-5F69-4EAC-B9F1-381B2DCA939F}" type="presOf" srcId="{14F00A12-20CB-4D38-BDC4-86D3CC25E9AB}" destId="{AA683CE1-5446-48B7-A830-C5068F1A6B47}" srcOrd="0" destOrd="1" presId="urn:microsoft.com/office/officeart/2005/8/layout/process3"/>
    <dgm:cxn modelId="{7FA00797-EDC4-46CE-BBB3-1D7F956EA7D4}" type="presOf" srcId="{336F51EE-C830-4427-BAD6-9702328D3034}" destId="{38CE3513-6390-4E74-B497-38786A7952ED}" srcOrd="0" destOrd="3" presId="urn:microsoft.com/office/officeart/2005/8/layout/process3"/>
    <dgm:cxn modelId="{2C5730D1-E117-404F-829A-D6F7C847E606}" type="presOf" srcId="{33798AAC-1868-45F4-9684-490D1DF3040D}" destId="{2CDAF75D-E61F-43C8-BF88-22AA35B24568}" srcOrd="1" destOrd="0" presId="urn:microsoft.com/office/officeart/2005/8/layout/process3"/>
    <dgm:cxn modelId="{E7A3AF1E-857E-411F-B718-534A87ED4900}" srcId="{CB10F35F-FF7F-4B4E-BA9F-A0F355AABF87}" destId="{8C68F4DD-4F98-40DA-AC66-90B6CCC2CB61}" srcOrd="2" destOrd="0" parTransId="{945336F8-D40C-4387-8998-D69D49D1CB12}" sibTransId="{F0AFFC1A-D7A5-4DB6-9043-9436DCE89799}"/>
    <dgm:cxn modelId="{0F02BC1A-FEAF-4B89-B004-60C18F45EEDE}" type="presOf" srcId="{F0AFFC1A-D7A5-4DB6-9043-9436DCE89799}" destId="{10B10123-5CD2-4D82-BE5F-8CFB90F19B55}" srcOrd="0" destOrd="0" presId="urn:microsoft.com/office/officeart/2005/8/layout/process3"/>
    <dgm:cxn modelId="{B1C43957-7381-4FDE-8E00-F37B192C495E}" type="presOf" srcId="{27749119-0C36-4AB4-890C-3D0EA893011A}" destId="{3A987E25-B091-4481-B085-F66F381F49FC}" srcOrd="0" destOrd="0" presId="urn:microsoft.com/office/officeart/2005/8/layout/process3"/>
    <dgm:cxn modelId="{14CC1C60-4086-4BCE-9A04-C72A92D2D364}" type="presOf" srcId="{33798AAC-1868-45F4-9684-490D1DF3040D}" destId="{D9EB35F4-EBA8-44A2-A457-861FF60C6FFF}" srcOrd="0" destOrd="0" presId="urn:microsoft.com/office/officeart/2005/8/layout/process3"/>
    <dgm:cxn modelId="{3DBAA5D9-37A9-4171-97A5-F3C2B6DBC38F}" type="presOf" srcId="{B48FFA7C-743C-43EC-A0FD-DB640FCC2C48}" destId="{38CE3513-6390-4E74-B497-38786A7952ED}" srcOrd="0" destOrd="0" presId="urn:microsoft.com/office/officeart/2005/8/layout/process3"/>
    <dgm:cxn modelId="{B8DB3C43-EF10-4807-AD9D-9529B52669EF}" srcId="{33798AAC-1868-45F4-9684-490D1DF3040D}" destId="{2FC2F31B-4B84-487B-814F-ACCBE52CD49F}" srcOrd="0" destOrd="0" parTransId="{F20EEEE5-3E1E-4EB9-9ECD-A4334AC7BC80}" sibTransId="{24B60333-CB31-415D-8D0D-BC57197D8292}"/>
    <dgm:cxn modelId="{84718921-4946-4BC8-BCCC-F89A322D2FF8}" type="presOf" srcId="{AFCAC561-1C85-4845-8B3D-EBCCF36CAD33}" destId="{38CE3513-6390-4E74-B497-38786A7952ED}" srcOrd="0" destOrd="5" presId="urn:microsoft.com/office/officeart/2005/8/layout/process3"/>
    <dgm:cxn modelId="{6E7AE274-A41E-45D2-9591-5B27609EDAC6}" type="presOf" srcId="{411B57F5-5896-4669-BBC8-48B61FABB578}" destId="{2D298F5D-DAE9-44AF-AA3B-8338C6808E4E}" srcOrd="0" destOrd="2" presId="urn:microsoft.com/office/officeart/2005/8/layout/process3"/>
    <dgm:cxn modelId="{A4614FBA-2D64-4485-9070-72565DF5869C}" type="presOf" srcId="{48DF14F2-C25B-44EC-B928-8B6B97EDF4D3}" destId="{2D298F5D-DAE9-44AF-AA3B-8338C6808E4E}" srcOrd="0" destOrd="1" presId="urn:microsoft.com/office/officeart/2005/8/layout/process3"/>
    <dgm:cxn modelId="{953CD952-6B5F-4B3B-BE6B-B6977D3A3FEA}" srcId="{8C68F4DD-4F98-40DA-AC66-90B6CCC2CB61}" destId="{411B57F5-5896-4669-BBC8-48B61FABB578}" srcOrd="2" destOrd="0" parTransId="{DC2D3421-BC7B-4C7D-875F-F50C1C3FF3AE}" sibTransId="{D6C3C183-ACD5-45F9-A75A-13E371B04584}"/>
    <dgm:cxn modelId="{7650EC90-D0D2-4615-A3DF-4CC4495E70D4}" srcId="{BBBFB917-7B9A-4249-87B6-1FC2A714E455}" destId="{D6BAD447-ABE6-49B5-BC16-AA8333544899}" srcOrd="6" destOrd="0" parTransId="{AED9A73E-F08E-4A3A-A0C9-990E25133CC8}" sibTransId="{E8ACD0B1-6A35-45E1-B16D-DEF9D2B540A0}"/>
    <dgm:cxn modelId="{D563A6A6-898B-43D3-A51E-31CEA50DE237}" srcId="{33798AAC-1868-45F4-9684-490D1DF3040D}" destId="{14F00A12-20CB-4D38-BDC4-86D3CC25E9AB}" srcOrd="1" destOrd="0" parTransId="{46BE08E5-BE5A-4E1D-81FB-1491C0D9A0C3}" sibTransId="{58F4FAEF-F2F1-4BE4-85E9-4E71861649D5}"/>
    <dgm:cxn modelId="{988FE60F-5F29-4D93-946A-72647F4AB568}" type="presOf" srcId="{9CE7A0FF-9144-4A92-BA8F-387F06C2B38D}" destId="{38CE3513-6390-4E74-B497-38786A7952ED}" srcOrd="0" destOrd="1" presId="urn:microsoft.com/office/officeart/2005/8/layout/process3"/>
    <dgm:cxn modelId="{6F340AAC-46D7-48D2-86E1-97125682BDB3}" srcId="{BBBFB917-7B9A-4249-87B6-1FC2A714E455}" destId="{9CE7A0FF-9144-4A92-BA8F-387F06C2B38D}" srcOrd="1" destOrd="0" parTransId="{88F6F7AE-2AE5-4BEE-B3F3-F6E5943AD6A7}" sibTransId="{C11E49D5-FD9D-4832-9000-63769D7F9D1B}"/>
    <dgm:cxn modelId="{4C3D6E28-C77B-40FC-AD8D-56CD8F112716}" srcId="{BBBFB917-7B9A-4249-87B6-1FC2A714E455}" destId="{107DA920-D3E9-448F-AB21-296EBB703412}" srcOrd="2" destOrd="0" parTransId="{D9E11541-BC44-4234-A111-4DC838119800}" sibTransId="{128FCE44-A676-4DE6-88AA-FF524EDA1EEB}"/>
    <dgm:cxn modelId="{4FD065F3-C637-48EC-884C-891E323FBB94}" type="presOf" srcId="{E466AA37-733C-4C10-91C7-63B8F4398EA9}" destId="{B0EACAD5-8E18-4D83-8976-A3CFF76D05DF}" srcOrd="0" destOrd="0" presId="urn:microsoft.com/office/officeart/2005/8/layout/process3"/>
    <dgm:cxn modelId="{BB600D59-1BD2-4B77-A633-4ABB4C65AA58}" srcId="{BBBFB917-7B9A-4249-87B6-1FC2A714E455}" destId="{0FF5BCFB-25F8-45B3-8BD6-9374673CB1E4}" srcOrd="4" destOrd="0" parTransId="{78A175A0-5DF4-4890-8B3F-524F081DEE5F}" sibTransId="{3CBC4DDD-7362-47BA-AED8-5CDEAD1697EC}"/>
    <dgm:cxn modelId="{5D81EA4D-6D8F-42E0-BCC9-0C097D84FC9E}" type="presOf" srcId="{BBBFB917-7B9A-4249-87B6-1FC2A714E455}" destId="{212FA184-D823-4B9D-AD8E-92638DC92A8E}" srcOrd="0" destOrd="0" presId="urn:microsoft.com/office/officeart/2005/8/layout/process3"/>
    <dgm:cxn modelId="{0C0F6E77-3533-49A8-86F3-69823B562814}" srcId="{CB10F35F-FF7F-4B4E-BA9F-A0F355AABF87}" destId="{33798AAC-1868-45F4-9684-490D1DF3040D}" srcOrd="3" destOrd="0" parTransId="{0B4B860F-1C9D-4A75-9493-42EC277898C0}" sibTransId="{8A8C9B70-4363-49A5-9C2E-282C9C10DD0F}"/>
    <dgm:cxn modelId="{831DBF44-A0C1-496D-8705-27605D5811FB}" srcId="{CB10F35F-FF7F-4B4E-BA9F-A0F355AABF87}" destId="{FFEB6E71-E81D-4E62-A7DC-64A98E013144}" srcOrd="0" destOrd="0" parTransId="{D38AAC23-BA61-4B37-8692-169531501A0A}" sibTransId="{27749119-0C36-4AB4-890C-3D0EA893011A}"/>
    <dgm:cxn modelId="{A63833DF-7B32-4AFA-A26F-DBD957C210BC}" srcId="{8C68F4DD-4F98-40DA-AC66-90B6CCC2CB61}" destId="{7F6E007E-61E3-430B-AEDD-9EB7353ADF7F}" srcOrd="4" destOrd="0" parTransId="{47A74574-8DB0-467D-8810-A4ADA37FF1ED}" sibTransId="{EB01D526-7C57-41DF-BC40-C26A690F2CB1}"/>
    <dgm:cxn modelId="{93C8742B-984C-4B92-8F18-91BA3577955B}" type="presOf" srcId="{BBBFB917-7B9A-4249-87B6-1FC2A714E455}" destId="{5B836327-BBF8-46CC-BB9B-2AFCAFD798D0}" srcOrd="1" destOrd="0" presId="urn:microsoft.com/office/officeart/2005/8/layout/process3"/>
    <dgm:cxn modelId="{EC0FD61C-A75F-4EBE-B29E-8CAF6F8CC198}" type="presOf" srcId="{43714813-C234-4B71-A9F3-EF13124435EA}" destId="{2D298F5D-DAE9-44AF-AA3B-8338C6808E4E}" srcOrd="0" destOrd="0" presId="urn:microsoft.com/office/officeart/2005/8/layout/process3"/>
    <dgm:cxn modelId="{26505C69-C163-45F4-805C-742E920848C3}" type="presOf" srcId="{CE49C43D-77D6-4A65-8142-11427DB2BA0B}" destId="{2D298F5D-DAE9-44AF-AA3B-8338C6808E4E}" srcOrd="0" destOrd="3" presId="urn:microsoft.com/office/officeart/2005/8/layout/process3"/>
    <dgm:cxn modelId="{D33C530C-A7DF-47A5-9D35-D9A063B4FD7A}" type="presOf" srcId="{8C68F4DD-4F98-40DA-AC66-90B6CCC2CB61}" destId="{AC52EB35-4C0F-4DC1-8E3B-09FFEF891222}" srcOrd="1" destOrd="0" presId="urn:microsoft.com/office/officeart/2005/8/layout/process3"/>
    <dgm:cxn modelId="{39AEB6ED-9ED5-4A1F-B235-CC658938B57A}" srcId="{CB10F35F-FF7F-4B4E-BA9F-A0F355AABF87}" destId="{BBBFB917-7B9A-4249-87B6-1FC2A714E455}" srcOrd="1" destOrd="0" parTransId="{8C61C26B-C6E2-4465-920A-9EF0869EFD5A}" sibTransId="{34D428F3-4859-42C4-A80F-311BD294DCBF}"/>
    <dgm:cxn modelId="{8883FE95-9973-4C8B-8760-2CBDD2EF97C9}" type="presOf" srcId="{34D428F3-4859-42C4-A80F-311BD294DCBF}" destId="{959FB076-9186-416A-83F7-CDC3CBD4835C}" srcOrd="0" destOrd="0" presId="urn:microsoft.com/office/officeart/2005/8/layout/process3"/>
    <dgm:cxn modelId="{DB0095E7-B509-40F2-8F73-777A783DADEE}" type="presOf" srcId="{CB10F35F-FF7F-4B4E-BA9F-A0F355AABF87}" destId="{858711FC-96E4-4587-B3C0-A2145D2C10EC}" srcOrd="0" destOrd="0" presId="urn:microsoft.com/office/officeart/2005/8/layout/process3"/>
    <dgm:cxn modelId="{A7BE0766-2B05-4EFD-90A4-47EF12A72222}" srcId="{8C68F4DD-4F98-40DA-AC66-90B6CCC2CB61}" destId="{CE49C43D-77D6-4A65-8142-11427DB2BA0B}" srcOrd="3" destOrd="0" parTransId="{14A409E1-0BAF-4115-ACF6-C9097B3EF913}" sibTransId="{0727FAC5-9B06-4C4C-80E2-46B942D5ECF6}"/>
    <dgm:cxn modelId="{E5535706-FCE2-4B61-9DD1-90EFA2A30CD0}" srcId="{BBBFB917-7B9A-4249-87B6-1FC2A714E455}" destId="{B48FFA7C-743C-43EC-A0FD-DB640FCC2C48}" srcOrd="0" destOrd="0" parTransId="{7A5119B3-01C1-42BF-A2EA-1C73805BE5F2}" sibTransId="{BD7124AB-8EF1-4A40-853C-212652039987}"/>
    <dgm:cxn modelId="{A7F273F6-CB6F-47CC-94E1-F7DD09E3ACEF}" srcId="{BBBFB917-7B9A-4249-87B6-1FC2A714E455}" destId="{AFCAC561-1C85-4845-8B3D-EBCCF36CAD33}" srcOrd="5" destOrd="0" parTransId="{C3886BEE-8446-47DB-AC2B-FA4B50132BC7}" sibTransId="{8277A88A-FCBC-4A95-83DA-10F512E212D7}"/>
    <dgm:cxn modelId="{C4CCF9F0-E92A-48CD-8EEE-75AD8A09BCA2}" srcId="{8C68F4DD-4F98-40DA-AC66-90B6CCC2CB61}" destId="{48DF14F2-C25B-44EC-B928-8B6B97EDF4D3}" srcOrd="1" destOrd="0" parTransId="{52037499-C79C-420E-8ACF-3FD9DA9B3725}" sibTransId="{004C6CA8-315F-48A3-8C2B-B9D9681BF54E}"/>
    <dgm:cxn modelId="{7FC03959-8C69-4756-A525-CA090332F587}" type="presOf" srcId="{34D428F3-4859-42C4-A80F-311BD294DCBF}" destId="{1A1193D2-B53F-4073-A2B3-E84CCB0C0F09}" srcOrd="1" destOrd="0" presId="urn:microsoft.com/office/officeart/2005/8/layout/process3"/>
    <dgm:cxn modelId="{23F5B94C-7299-46C4-BA9B-93B4A7406295}" type="presOf" srcId="{FFEB6E71-E81D-4E62-A7DC-64A98E013144}" destId="{3814DFE8-E57A-457A-A8F0-0EF781478B11}" srcOrd="0" destOrd="0" presId="urn:microsoft.com/office/officeart/2005/8/layout/process3"/>
    <dgm:cxn modelId="{D3BB6D2B-3564-4383-87E9-A7675A5CD64A}" type="presOf" srcId="{FFEB6E71-E81D-4E62-A7DC-64A98E013144}" destId="{846DCC49-F251-4E66-A32A-6BE0585A5FBC}" srcOrd="1" destOrd="0" presId="urn:microsoft.com/office/officeart/2005/8/layout/process3"/>
    <dgm:cxn modelId="{8B6CBB57-402D-4BEB-82C8-F04E06A7808D}" type="presOf" srcId="{107DA920-D3E9-448F-AB21-296EBB703412}" destId="{38CE3513-6390-4E74-B497-38786A7952ED}" srcOrd="0" destOrd="2" presId="urn:microsoft.com/office/officeart/2005/8/layout/process3"/>
    <dgm:cxn modelId="{E7F8B58C-924C-41DE-98B8-9A75DFAFEA61}" srcId="{FFEB6E71-E81D-4E62-A7DC-64A98E013144}" destId="{E466AA37-733C-4C10-91C7-63B8F4398EA9}" srcOrd="0" destOrd="0" parTransId="{91EEE9A7-E85A-4D97-8E77-43ED447089BE}" sibTransId="{9FB2E4EE-1585-4BB9-8ACB-90FC623E53C0}"/>
    <dgm:cxn modelId="{8757E369-7715-4D19-8C23-8F687081B493}" srcId="{BBBFB917-7B9A-4249-87B6-1FC2A714E455}" destId="{336F51EE-C830-4427-BAD6-9702328D3034}" srcOrd="3" destOrd="0" parTransId="{1659FDA2-4028-4EF1-8D77-0D55B211F8F7}" sibTransId="{8036A0C3-2D60-4DAE-8E74-3CE809479235}"/>
    <dgm:cxn modelId="{95C4E6E4-83A1-4C82-A4F8-7D8249F0136B}" type="presOf" srcId="{0FF5BCFB-25F8-45B3-8BD6-9374673CB1E4}" destId="{38CE3513-6390-4E74-B497-38786A7952ED}" srcOrd="0" destOrd="4" presId="urn:microsoft.com/office/officeart/2005/8/layout/process3"/>
    <dgm:cxn modelId="{1D7555C0-5E28-403E-8AFA-25065B3F36C8}" type="presOf" srcId="{7F6E007E-61E3-430B-AEDD-9EB7353ADF7F}" destId="{2D298F5D-DAE9-44AF-AA3B-8338C6808E4E}" srcOrd="0" destOrd="4" presId="urn:microsoft.com/office/officeart/2005/8/layout/process3"/>
    <dgm:cxn modelId="{7AC5CCD3-8345-4827-B173-1AF66D0E8AB9}" type="presOf" srcId="{2FC2F31B-4B84-487B-814F-ACCBE52CD49F}" destId="{AA683CE1-5446-48B7-A830-C5068F1A6B47}" srcOrd="0" destOrd="0" presId="urn:microsoft.com/office/officeart/2005/8/layout/process3"/>
    <dgm:cxn modelId="{563CEC58-7B76-4271-91A9-A5924EB6FB16}" type="presOf" srcId="{D6BAD447-ABE6-49B5-BC16-AA8333544899}" destId="{38CE3513-6390-4E74-B497-38786A7952ED}" srcOrd="0" destOrd="6" presId="urn:microsoft.com/office/officeart/2005/8/layout/process3"/>
    <dgm:cxn modelId="{FF81E472-3D2D-4627-BC09-9502CA12630C}" type="presParOf" srcId="{858711FC-96E4-4587-B3C0-A2145D2C10EC}" destId="{8D3AA738-5B82-4D77-A055-76DD58A155F1}" srcOrd="0" destOrd="0" presId="urn:microsoft.com/office/officeart/2005/8/layout/process3"/>
    <dgm:cxn modelId="{34545BA4-A1C1-42EB-A102-76095EB3CE55}" type="presParOf" srcId="{8D3AA738-5B82-4D77-A055-76DD58A155F1}" destId="{3814DFE8-E57A-457A-A8F0-0EF781478B11}" srcOrd="0" destOrd="0" presId="urn:microsoft.com/office/officeart/2005/8/layout/process3"/>
    <dgm:cxn modelId="{BCAC8767-8109-48DA-9C39-A831A1D16E46}" type="presParOf" srcId="{8D3AA738-5B82-4D77-A055-76DD58A155F1}" destId="{846DCC49-F251-4E66-A32A-6BE0585A5FBC}" srcOrd="1" destOrd="0" presId="urn:microsoft.com/office/officeart/2005/8/layout/process3"/>
    <dgm:cxn modelId="{52CB2DDF-4A6C-417A-B7A1-0865DA84A13D}" type="presParOf" srcId="{8D3AA738-5B82-4D77-A055-76DD58A155F1}" destId="{B0EACAD5-8E18-4D83-8976-A3CFF76D05DF}" srcOrd="2" destOrd="0" presId="urn:microsoft.com/office/officeart/2005/8/layout/process3"/>
    <dgm:cxn modelId="{4BB94379-2C11-4573-926C-997182B2B9CD}" type="presParOf" srcId="{858711FC-96E4-4587-B3C0-A2145D2C10EC}" destId="{3A987E25-B091-4481-B085-F66F381F49FC}" srcOrd="1" destOrd="0" presId="urn:microsoft.com/office/officeart/2005/8/layout/process3"/>
    <dgm:cxn modelId="{580BF399-6509-4FB4-8D94-13787952CF48}" type="presParOf" srcId="{3A987E25-B091-4481-B085-F66F381F49FC}" destId="{947F9FF9-CC2F-4F6E-8106-3413DAA889D5}" srcOrd="0" destOrd="0" presId="urn:microsoft.com/office/officeart/2005/8/layout/process3"/>
    <dgm:cxn modelId="{A5118176-2723-40FB-A3C2-C87CF771B02D}" type="presParOf" srcId="{858711FC-96E4-4587-B3C0-A2145D2C10EC}" destId="{A36622AB-F16A-42C1-93C6-FCB0BDE3FB97}" srcOrd="2" destOrd="0" presId="urn:microsoft.com/office/officeart/2005/8/layout/process3"/>
    <dgm:cxn modelId="{C0213C2C-7562-4A1E-9BFF-D7F10CA87E15}" type="presParOf" srcId="{A36622AB-F16A-42C1-93C6-FCB0BDE3FB97}" destId="{212FA184-D823-4B9D-AD8E-92638DC92A8E}" srcOrd="0" destOrd="0" presId="urn:microsoft.com/office/officeart/2005/8/layout/process3"/>
    <dgm:cxn modelId="{657A1443-5585-4B2F-A13F-56285E36491C}" type="presParOf" srcId="{A36622AB-F16A-42C1-93C6-FCB0BDE3FB97}" destId="{5B836327-BBF8-46CC-BB9B-2AFCAFD798D0}" srcOrd="1" destOrd="0" presId="urn:microsoft.com/office/officeart/2005/8/layout/process3"/>
    <dgm:cxn modelId="{406483B1-9B40-47AA-8B5D-FC8A7ADDEA37}" type="presParOf" srcId="{A36622AB-F16A-42C1-93C6-FCB0BDE3FB97}" destId="{38CE3513-6390-4E74-B497-38786A7952ED}" srcOrd="2" destOrd="0" presId="urn:microsoft.com/office/officeart/2005/8/layout/process3"/>
    <dgm:cxn modelId="{AC48424E-E4D6-4902-8ABA-3BD1C202478E}" type="presParOf" srcId="{858711FC-96E4-4587-B3C0-A2145D2C10EC}" destId="{959FB076-9186-416A-83F7-CDC3CBD4835C}" srcOrd="3" destOrd="0" presId="urn:microsoft.com/office/officeart/2005/8/layout/process3"/>
    <dgm:cxn modelId="{3838CE2C-9C84-46EA-8DAA-1A2CF01CA1CC}" type="presParOf" srcId="{959FB076-9186-416A-83F7-CDC3CBD4835C}" destId="{1A1193D2-B53F-4073-A2B3-E84CCB0C0F09}" srcOrd="0" destOrd="0" presId="urn:microsoft.com/office/officeart/2005/8/layout/process3"/>
    <dgm:cxn modelId="{9657AFB1-0A9B-493A-B1EA-C04E3818FC62}" type="presParOf" srcId="{858711FC-96E4-4587-B3C0-A2145D2C10EC}" destId="{BCB2D6E3-BABC-41C7-8DFF-9836FC295288}" srcOrd="4" destOrd="0" presId="urn:microsoft.com/office/officeart/2005/8/layout/process3"/>
    <dgm:cxn modelId="{C8D25CAC-2071-469B-BD7D-2A041A7030BB}" type="presParOf" srcId="{BCB2D6E3-BABC-41C7-8DFF-9836FC295288}" destId="{C74CC6BA-5ECA-48AF-97BA-0967D867B08D}" srcOrd="0" destOrd="0" presId="urn:microsoft.com/office/officeart/2005/8/layout/process3"/>
    <dgm:cxn modelId="{164DC993-954A-4386-B5C9-FE016B7A6D80}" type="presParOf" srcId="{BCB2D6E3-BABC-41C7-8DFF-9836FC295288}" destId="{AC52EB35-4C0F-4DC1-8E3B-09FFEF891222}" srcOrd="1" destOrd="0" presId="urn:microsoft.com/office/officeart/2005/8/layout/process3"/>
    <dgm:cxn modelId="{291A6928-1AB1-4E6E-9BAF-7177B541388C}" type="presParOf" srcId="{BCB2D6E3-BABC-41C7-8DFF-9836FC295288}" destId="{2D298F5D-DAE9-44AF-AA3B-8338C6808E4E}" srcOrd="2" destOrd="0" presId="urn:microsoft.com/office/officeart/2005/8/layout/process3"/>
    <dgm:cxn modelId="{3319B5D6-D04B-4289-A735-CC38A1090E88}" type="presParOf" srcId="{858711FC-96E4-4587-B3C0-A2145D2C10EC}" destId="{10B10123-5CD2-4D82-BE5F-8CFB90F19B55}" srcOrd="5" destOrd="0" presId="urn:microsoft.com/office/officeart/2005/8/layout/process3"/>
    <dgm:cxn modelId="{0EE10BD1-8BE3-4CDA-93E5-5428D84819DC}" type="presParOf" srcId="{10B10123-5CD2-4D82-BE5F-8CFB90F19B55}" destId="{96CF14EA-67F0-41D0-B43D-BC603ED6D159}" srcOrd="0" destOrd="0" presId="urn:microsoft.com/office/officeart/2005/8/layout/process3"/>
    <dgm:cxn modelId="{004B7AC2-3B53-4700-A198-A7A5AE3A1144}" type="presParOf" srcId="{858711FC-96E4-4587-B3C0-A2145D2C10EC}" destId="{BDC668BE-943C-49C4-BD78-BC312667A931}" srcOrd="6" destOrd="0" presId="urn:microsoft.com/office/officeart/2005/8/layout/process3"/>
    <dgm:cxn modelId="{A85C2E77-6215-4EA7-81BA-E9DD8596C3C1}" type="presParOf" srcId="{BDC668BE-943C-49C4-BD78-BC312667A931}" destId="{D9EB35F4-EBA8-44A2-A457-861FF60C6FFF}" srcOrd="0" destOrd="0" presId="urn:microsoft.com/office/officeart/2005/8/layout/process3"/>
    <dgm:cxn modelId="{5821D547-206D-423D-9DC6-D9ACA9C178FD}" type="presParOf" srcId="{BDC668BE-943C-49C4-BD78-BC312667A931}" destId="{2CDAF75D-E61F-43C8-BF88-22AA35B24568}" srcOrd="1" destOrd="0" presId="urn:microsoft.com/office/officeart/2005/8/layout/process3"/>
    <dgm:cxn modelId="{B0C77782-E434-43D9-8DA3-E59C6C9712D0}" type="presParOf" srcId="{BDC668BE-943C-49C4-BD78-BC312667A931}" destId="{AA683CE1-5446-48B7-A830-C5068F1A6B4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1F3DB-3B56-4505-93E3-43D844F0A52A}">
      <dsp:nvSpPr>
        <dsp:cNvPr id="0" name=""/>
        <dsp:cNvSpPr/>
      </dsp:nvSpPr>
      <dsp:spPr>
        <a:xfrm>
          <a:off x="2279283" y="1430379"/>
          <a:ext cx="1537432" cy="1537432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>
              <a:latin typeface="Century Gothic" panose="020B0502020202020204" pitchFamily="34" charset="0"/>
            </a:rPr>
            <a:t>Uživatel půdy</a:t>
          </a:r>
          <a:endParaRPr lang="cs-CZ" sz="2600" kern="1200" dirty="0">
            <a:latin typeface="Century Gothic" panose="020B0502020202020204" pitchFamily="34" charset="0"/>
          </a:endParaRPr>
        </a:p>
      </dsp:txBody>
      <dsp:txXfrm>
        <a:off x="2354334" y="1505430"/>
        <a:ext cx="1387330" cy="1387330"/>
      </dsp:txXfrm>
    </dsp:sp>
    <dsp:sp modelId="{7A1C98BE-BA4A-47AF-AB43-46D0C19CE271}">
      <dsp:nvSpPr>
        <dsp:cNvPr id="0" name=""/>
        <dsp:cNvSpPr/>
      </dsp:nvSpPr>
      <dsp:spPr>
        <a:xfrm rot="16200000">
          <a:off x="2765735" y="1148114"/>
          <a:ext cx="5645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4529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C85272-AC33-42EB-A5FC-862675F57849}">
      <dsp:nvSpPr>
        <dsp:cNvPr id="0" name=""/>
        <dsp:cNvSpPr/>
      </dsp:nvSpPr>
      <dsp:spPr>
        <a:xfrm>
          <a:off x="1952575" y="18500"/>
          <a:ext cx="2190848" cy="847349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>
              <a:latin typeface="Century Gothic" panose="020B0502020202020204" pitchFamily="34" charset="0"/>
            </a:rPr>
            <a:t>Sucho</a:t>
          </a:r>
          <a:endParaRPr lang="cs-CZ" sz="2400" kern="1200" dirty="0">
            <a:latin typeface="Century Gothic" panose="020B0502020202020204" pitchFamily="34" charset="0"/>
          </a:endParaRPr>
        </a:p>
      </dsp:txBody>
      <dsp:txXfrm>
        <a:off x="1993939" y="59864"/>
        <a:ext cx="2108120" cy="764621"/>
      </dsp:txXfrm>
    </dsp:sp>
    <dsp:sp modelId="{34CDF2F0-7D9D-406F-8FDC-3F092A7B57BA}">
      <dsp:nvSpPr>
        <dsp:cNvPr id="0" name=""/>
        <dsp:cNvSpPr/>
      </dsp:nvSpPr>
      <dsp:spPr>
        <a:xfrm rot="2487268">
          <a:off x="3705324" y="3172476"/>
          <a:ext cx="8892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9292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3D44D-A033-414C-AFD0-CB066C5A214A}">
      <dsp:nvSpPr>
        <dsp:cNvPr id="0" name=""/>
        <dsp:cNvSpPr/>
      </dsp:nvSpPr>
      <dsp:spPr>
        <a:xfrm>
          <a:off x="3881475" y="3466843"/>
          <a:ext cx="2190848" cy="872135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>
              <a:latin typeface="Century Gothic" panose="020B0502020202020204" pitchFamily="34" charset="0"/>
            </a:rPr>
            <a:t>Eroze půdy</a:t>
          </a:r>
          <a:endParaRPr lang="cs-CZ" sz="2400" kern="1200" dirty="0">
            <a:latin typeface="Century Gothic" panose="020B0502020202020204" pitchFamily="34" charset="0"/>
          </a:endParaRPr>
        </a:p>
      </dsp:txBody>
      <dsp:txXfrm>
        <a:off x="3924049" y="3509417"/>
        <a:ext cx="2105700" cy="786987"/>
      </dsp:txXfrm>
    </dsp:sp>
    <dsp:sp modelId="{34487035-5765-4BBB-82A9-794BE6AA3E71}">
      <dsp:nvSpPr>
        <dsp:cNvPr id="0" name=""/>
        <dsp:cNvSpPr/>
      </dsp:nvSpPr>
      <dsp:spPr>
        <a:xfrm rot="8278450">
          <a:off x="1530864" y="3179363"/>
          <a:ext cx="8588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8849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2084EA-6E69-471C-95E5-2ECF80A946E4}">
      <dsp:nvSpPr>
        <dsp:cNvPr id="0" name=""/>
        <dsp:cNvSpPr/>
      </dsp:nvSpPr>
      <dsp:spPr>
        <a:xfrm>
          <a:off x="62005" y="3466848"/>
          <a:ext cx="2190848" cy="872135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>
              <a:latin typeface="Century Gothic" panose="020B0502020202020204" pitchFamily="34" charset="0"/>
            </a:rPr>
            <a:t>Povodně</a:t>
          </a:r>
          <a:endParaRPr lang="cs-CZ" sz="2400" kern="1200" dirty="0">
            <a:latin typeface="Century Gothic" panose="020B0502020202020204" pitchFamily="34" charset="0"/>
          </a:endParaRPr>
        </a:p>
      </dsp:txBody>
      <dsp:txXfrm>
        <a:off x="104579" y="3509422"/>
        <a:ext cx="2105700" cy="7869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DCC49-F251-4E66-A32A-6BE0585A5FBC}">
      <dsp:nvSpPr>
        <dsp:cNvPr id="0" name=""/>
        <dsp:cNvSpPr/>
      </dsp:nvSpPr>
      <dsp:spPr>
        <a:xfrm>
          <a:off x="147784" y="432047"/>
          <a:ext cx="1249239" cy="661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solidFill>
                <a:srgbClr val="0070C0"/>
              </a:solidFill>
              <a:latin typeface="Century Gothic" panose="020B0502020202020204" pitchFamily="34" charset="0"/>
            </a:rPr>
            <a:t>Obce</a:t>
          </a:r>
          <a:endParaRPr lang="cs-CZ" sz="1600" b="1" kern="1200" dirty="0">
            <a:solidFill>
              <a:srgbClr val="0070C0"/>
            </a:solidFill>
            <a:latin typeface="Century Gothic" panose="020B0502020202020204" pitchFamily="34" charset="0"/>
          </a:endParaRPr>
        </a:p>
      </dsp:txBody>
      <dsp:txXfrm>
        <a:off x="147784" y="432047"/>
        <a:ext cx="1249239" cy="440692"/>
      </dsp:txXfrm>
    </dsp:sp>
    <dsp:sp modelId="{B0EACAD5-8E18-4D83-8976-A3CFF76D05DF}">
      <dsp:nvSpPr>
        <dsp:cNvPr id="0" name=""/>
        <dsp:cNvSpPr/>
      </dsp:nvSpPr>
      <dsp:spPr>
        <a:xfrm>
          <a:off x="301876" y="840431"/>
          <a:ext cx="1184565" cy="2808004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100" kern="1200" dirty="0" smtClean="0">
              <a:latin typeface="Century Gothic" panose="020B0502020202020204" pitchFamily="34" charset="0"/>
            </a:rPr>
            <a:t>Nahlášení erozní události na příslušnou pobočku SPÚ</a:t>
          </a:r>
          <a:endParaRPr lang="cs-CZ" sz="1100" kern="1200" dirty="0">
            <a:latin typeface="Century Gothic" panose="020B0502020202020204" pitchFamily="34" charset="0"/>
          </a:endParaRPr>
        </a:p>
      </dsp:txBody>
      <dsp:txXfrm>
        <a:off x="336571" y="875126"/>
        <a:ext cx="1115175" cy="2738614"/>
      </dsp:txXfrm>
    </dsp:sp>
    <dsp:sp modelId="{3A987E25-B091-4481-B085-F66F381F49FC}">
      <dsp:nvSpPr>
        <dsp:cNvPr id="0" name=""/>
        <dsp:cNvSpPr/>
      </dsp:nvSpPr>
      <dsp:spPr>
        <a:xfrm rot="21555188">
          <a:off x="1593945" y="494286"/>
          <a:ext cx="360006" cy="3269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400" kern="1200"/>
        </a:p>
      </dsp:txBody>
      <dsp:txXfrm>
        <a:off x="1593949" y="560313"/>
        <a:ext cx="261924" cy="196163"/>
      </dsp:txXfrm>
    </dsp:sp>
    <dsp:sp modelId="{5B836327-BBF8-46CC-BB9B-2AFCAFD798D0}">
      <dsp:nvSpPr>
        <dsp:cNvPr id="0" name=""/>
        <dsp:cNvSpPr/>
      </dsp:nvSpPr>
      <dsp:spPr>
        <a:xfrm>
          <a:off x="2113512" y="438957"/>
          <a:ext cx="1249239" cy="661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solidFill>
                <a:srgbClr val="008000"/>
              </a:solidFill>
              <a:latin typeface="Century Gothic" panose="020B0502020202020204" pitchFamily="34" charset="0"/>
            </a:rPr>
            <a:t>SPÚ</a:t>
          </a:r>
          <a:endParaRPr lang="cs-CZ" sz="1600" b="1" kern="1200" dirty="0">
            <a:solidFill>
              <a:srgbClr val="008000"/>
            </a:solidFill>
            <a:latin typeface="Century Gothic" panose="020B0502020202020204" pitchFamily="34" charset="0"/>
          </a:endParaRPr>
        </a:p>
      </dsp:txBody>
      <dsp:txXfrm>
        <a:off x="2113512" y="438957"/>
        <a:ext cx="1249239" cy="440692"/>
      </dsp:txXfrm>
    </dsp:sp>
    <dsp:sp modelId="{38CE3513-6390-4E74-B497-38786A7952ED}">
      <dsp:nvSpPr>
        <dsp:cNvPr id="0" name=""/>
        <dsp:cNvSpPr/>
      </dsp:nvSpPr>
      <dsp:spPr>
        <a:xfrm>
          <a:off x="2315062" y="840431"/>
          <a:ext cx="1184565" cy="2808004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100" kern="1200" dirty="0" smtClean="0">
              <a:latin typeface="Century Gothic" panose="020B0502020202020204" pitchFamily="34" charset="0"/>
            </a:rPr>
            <a:t>Nahlášení erozní události do webového portálu</a:t>
          </a:r>
          <a:endParaRPr lang="cs-CZ" sz="1100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1100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100" kern="1200" dirty="0" smtClean="0">
              <a:latin typeface="Century Gothic" panose="020B0502020202020204" pitchFamily="34" charset="0"/>
            </a:rPr>
            <a:t>Místní šetření erozní události</a:t>
          </a:r>
          <a:endParaRPr lang="cs-CZ" sz="1100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1100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100" kern="1200" dirty="0" smtClean="0">
              <a:latin typeface="Century Gothic" panose="020B0502020202020204" pitchFamily="34" charset="0"/>
            </a:rPr>
            <a:t>Záznam erozní události</a:t>
          </a:r>
          <a:endParaRPr lang="cs-CZ" sz="1100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1100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100" kern="1200" dirty="0" smtClean="0">
              <a:latin typeface="Century Gothic" panose="020B0502020202020204" pitchFamily="34" charset="0"/>
            </a:rPr>
            <a:t>Financování</a:t>
          </a:r>
          <a:endParaRPr lang="cs-CZ" sz="1100" kern="1200" dirty="0">
            <a:latin typeface="Century Gothic" panose="020B0502020202020204" pitchFamily="34" charset="0"/>
          </a:endParaRPr>
        </a:p>
      </dsp:txBody>
      <dsp:txXfrm>
        <a:off x="2349757" y="875126"/>
        <a:ext cx="1115175" cy="2738614"/>
      </dsp:txXfrm>
    </dsp:sp>
    <dsp:sp modelId="{959FB076-9186-416A-83F7-CDC3CBD4835C}">
      <dsp:nvSpPr>
        <dsp:cNvPr id="0" name=""/>
        <dsp:cNvSpPr/>
      </dsp:nvSpPr>
      <dsp:spPr>
        <a:xfrm>
          <a:off x="3576179" y="495833"/>
          <a:ext cx="360009" cy="3269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400" kern="1200"/>
        </a:p>
      </dsp:txBody>
      <dsp:txXfrm>
        <a:off x="3576179" y="561221"/>
        <a:ext cx="261927" cy="196163"/>
      </dsp:txXfrm>
    </dsp:sp>
    <dsp:sp modelId="{AC52EB35-4C0F-4DC1-8E3B-09FFEF891222}">
      <dsp:nvSpPr>
        <dsp:cNvPr id="0" name=""/>
        <dsp:cNvSpPr/>
      </dsp:nvSpPr>
      <dsp:spPr>
        <a:xfrm>
          <a:off x="4126699" y="438957"/>
          <a:ext cx="1249239" cy="661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latin typeface="Century Gothic" panose="020B0502020202020204" pitchFamily="34" charset="0"/>
            </a:rPr>
            <a:t>VÚMOP</a:t>
          </a:r>
          <a:endParaRPr lang="cs-CZ" sz="1600" b="1" kern="1200" dirty="0">
            <a:latin typeface="Century Gothic" panose="020B0502020202020204" pitchFamily="34" charset="0"/>
          </a:endParaRPr>
        </a:p>
      </dsp:txBody>
      <dsp:txXfrm>
        <a:off x="4126699" y="438957"/>
        <a:ext cx="1249239" cy="440692"/>
      </dsp:txXfrm>
    </dsp:sp>
    <dsp:sp modelId="{2D298F5D-DAE9-44AF-AA3B-8338C6808E4E}">
      <dsp:nvSpPr>
        <dsp:cNvPr id="0" name=""/>
        <dsp:cNvSpPr/>
      </dsp:nvSpPr>
      <dsp:spPr>
        <a:xfrm>
          <a:off x="4328249" y="840431"/>
          <a:ext cx="1184565" cy="2808004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100" b="0" kern="1200" dirty="0" smtClean="0">
              <a:latin typeface="Century Gothic" panose="020B0502020202020204" pitchFamily="34" charset="0"/>
            </a:rPr>
            <a:t>Doplnění záznamu erozních událostí</a:t>
          </a:r>
          <a:endParaRPr lang="cs-CZ" sz="1100" b="0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1100" b="1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100" b="1" kern="1200" dirty="0" smtClean="0">
              <a:latin typeface="Century Gothic" panose="020B0502020202020204" pitchFamily="34" charset="0"/>
            </a:rPr>
            <a:t>Opakovaná eroze</a:t>
          </a:r>
          <a:endParaRPr lang="cs-CZ" sz="1100" b="1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1100" b="1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100" kern="1200" dirty="0" smtClean="0">
              <a:latin typeface="Century Gothic" panose="020B0502020202020204" pitchFamily="34" charset="0"/>
            </a:rPr>
            <a:t>Podrobné analýzy</a:t>
          </a:r>
          <a:endParaRPr lang="cs-CZ" sz="1100" kern="1200" dirty="0">
            <a:latin typeface="Century Gothic" panose="020B0502020202020204" pitchFamily="34" charset="0"/>
          </a:endParaRPr>
        </a:p>
      </dsp:txBody>
      <dsp:txXfrm>
        <a:off x="4362944" y="875126"/>
        <a:ext cx="1115175" cy="2738614"/>
      </dsp:txXfrm>
    </dsp:sp>
    <dsp:sp modelId="{10B10123-5CD2-4D82-BE5F-8CFB90F19B55}">
      <dsp:nvSpPr>
        <dsp:cNvPr id="0" name=""/>
        <dsp:cNvSpPr/>
      </dsp:nvSpPr>
      <dsp:spPr>
        <a:xfrm>
          <a:off x="5589366" y="495833"/>
          <a:ext cx="360009" cy="3269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400" kern="1200"/>
        </a:p>
      </dsp:txBody>
      <dsp:txXfrm>
        <a:off x="5589366" y="561221"/>
        <a:ext cx="261927" cy="196163"/>
      </dsp:txXfrm>
    </dsp:sp>
    <dsp:sp modelId="{2CDAF75D-E61F-43C8-BF88-22AA35B24568}">
      <dsp:nvSpPr>
        <dsp:cNvPr id="0" name=""/>
        <dsp:cNvSpPr/>
      </dsp:nvSpPr>
      <dsp:spPr>
        <a:xfrm>
          <a:off x="6139885" y="438957"/>
          <a:ext cx="1249239" cy="661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solidFill>
                <a:srgbClr val="FF0000"/>
              </a:solidFill>
              <a:latin typeface="Century Gothic" panose="020B0502020202020204" pitchFamily="34" charset="0"/>
            </a:rPr>
            <a:t>MZe</a:t>
          </a:r>
          <a:endParaRPr lang="cs-CZ" sz="1600" b="1" kern="1200" dirty="0">
            <a:solidFill>
              <a:srgbClr val="FF0000"/>
            </a:solidFill>
            <a:latin typeface="Century Gothic" panose="020B0502020202020204" pitchFamily="34" charset="0"/>
          </a:endParaRPr>
        </a:p>
      </dsp:txBody>
      <dsp:txXfrm>
        <a:off x="6139885" y="438957"/>
        <a:ext cx="1249239" cy="440692"/>
      </dsp:txXfrm>
    </dsp:sp>
    <dsp:sp modelId="{AA683CE1-5446-48B7-A830-C5068F1A6B47}">
      <dsp:nvSpPr>
        <dsp:cNvPr id="0" name=""/>
        <dsp:cNvSpPr/>
      </dsp:nvSpPr>
      <dsp:spPr>
        <a:xfrm>
          <a:off x="6341435" y="840431"/>
          <a:ext cx="1184565" cy="2808004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100" kern="1200" dirty="0" smtClean="0">
              <a:latin typeface="Century Gothic" panose="020B0502020202020204" pitchFamily="34" charset="0"/>
            </a:rPr>
            <a:t>Rozhodnutí o možném přeřazení PB do vyššího stupně ochrany</a:t>
          </a:r>
          <a:endParaRPr lang="cs-CZ" sz="1100" kern="1200" dirty="0">
            <a:latin typeface="Century Gothic" panose="020B0502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1100" kern="1200" dirty="0">
            <a:latin typeface="Century Gothic" panose="020B0502020202020204" pitchFamily="34" charset="0"/>
          </a:endParaRPr>
        </a:p>
      </dsp:txBody>
      <dsp:txXfrm>
        <a:off x="6376130" y="875126"/>
        <a:ext cx="1115175" cy="27386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2C2F435-644D-4DA9-A2F4-D70053E46517}" type="datetimeFigureOut">
              <a:rPr lang="cs-CZ"/>
              <a:pPr>
                <a:defRPr/>
              </a:pPr>
              <a:t>5.4.2016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38EC642-D13A-4593-81AB-69B02FF174B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430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2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30092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6D0AFA-0B70-4E7F-B183-47D8F984815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27099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074F347-017C-424A-98DF-F498958248F1}" type="slidenum">
              <a:rPr lang="cs-CZ" altLang="cs-CZ" smtClean="0"/>
              <a:pPr eaLnBrk="1" hangingPunct="1">
                <a:spcBef>
                  <a:spcPct val="0"/>
                </a:spcBef>
              </a:pPr>
              <a:t>1</a:t>
            </a:fld>
            <a:endParaRPr lang="cs-CZ" altLang="cs-CZ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Upozornit na fenomén roku 2015 – SPÚ</a:t>
            </a:r>
            <a:r>
              <a:rPr lang="cs-CZ" baseline="0" dirty="0" smtClean="0"/>
              <a:t> nepřímo supluje orgány ochrany ZPF ???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D0AFA-0B70-4E7F-B183-47D8F9848151}" type="slidenum">
              <a:rPr lang="cs-CZ" smtClean="0"/>
              <a:pPr>
                <a:defRPr/>
              </a:pPr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7516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Stěžejním dokumentem v procesu PÚ je z hlediska</a:t>
            </a:r>
            <a:r>
              <a:rPr lang="cs-CZ" baseline="0" dirty="0" smtClean="0"/>
              <a:t> navrhování opatření plán společných zařízení. Ten vytváří kostru území pro návrh nového uspořádání pozemků.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D0AFA-0B70-4E7F-B183-47D8F9848151}" type="slidenum">
              <a:rPr lang="cs-CZ" smtClean="0"/>
              <a:pPr>
                <a:defRPr/>
              </a:pPr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9692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smtClean="0"/>
              <a:t>Ne všechny druhy</a:t>
            </a:r>
            <a:r>
              <a:rPr lang="cs-CZ" b="1" baseline="0" dirty="0" smtClean="0"/>
              <a:t> opatření se nám daří úspěšně realizovat. Dochází ke střetům při návrzích některých typů opatření a také při jejich realizaci. Zde vnímáme silnou roli uživatelů půdy. </a:t>
            </a:r>
          </a:p>
          <a:p>
            <a:r>
              <a:rPr lang="cs-CZ" b="1" baseline="0" dirty="0" smtClean="0"/>
              <a:t>GVHK </a:t>
            </a:r>
            <a:r>
              <a:rPr lang="cs-CZ" b="1" baseline="0" dirty="0" smtClean="0"/>
              <a:t>je pro nás prostředkem hledání limitů při realizovatelnosti zemědělských managementů</a:t>
            </a:r>
            <a:r>
              <a:rPr lang="cs-CZ" b="1" baseline="0" dirty="0" smtClean="0"/>
              <a:t>.</a:t>
            </a:r>
          </a:p>
          <a:p>
            <a:r>
              <a:rPr lang="cs-CZ" b="1" baseline="0" dirty="0" smtClean="0"/>
              <a:t>SDSO – Ježená, povodí </a:t>
            </a:r>
            <a:r>
              <a:rPr lang="cs-CZ" b="1" baseline="0" dirty="0" err="1" smtClean="0"/>
              <a:t>v.n</a:t>
            </a:r>
            <a:r>
              <a:rPr lang="cs-CZ" b="1" baseline="0" dirty="0" smtClean="0"/>
              <a:t>. Hubenov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4428C7-5768-48B8-A84C-AED992DF713B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728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entury Gothic" pitchFamily="34" charset="0"/>
              </a:rPr>
              <a:t>Zemědělské subjekty stále častěji musí čelit</a:t>
            </a:r>
            <a:r>
              <a:rPr lang="cs-CZ" sz="1200" b="1" baseline="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výskytu zemědělského sucha či naopak povodní z přívalových srážek.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baseline="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entury Gothic" pitchFamily="34" charset="0"/>
              </a:rPr>
              <a:t>Tyto extrémy činnost zemědělských subjektů výrazně ovlivňují. Avšak nevhodné hospodaření může dopady těchto jevů také ovlivnit.</a:t>
            </a:r>
            <a:endParaRPr lang="cs-CZ" sz="12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4428C7-5768-48B8-A84C-AED992DF713B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728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4F7CB5-9E89-4D65-B869-B70188E734E3}" type="slidenum">
              <a:rPr lang="cs-CZ" altLang="cs-CZ" smtClean="0"/>
              <a:pPr eaLnBrk="1" hangingPunct="1">
                <a:spcBef>
                  <a:spcPct val="0"/>
                </a:spcBef>
              </a:pPr>
              <a:t>12</a:t>
            </a:fld>
            <a:endParaRPr lang="cs-CZ" altLang="cs-CZ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cs-CZ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Reakcí na tyto skutečnosti</a:t>
            </a:r>
            <a:r>
              <a:rPr lang="cs-CZ" sz="1200" b="1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je </a:t>
            </a:r>
            <a:r>
              <a:rPr lang="cs-CZ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Generel vodního hospodářství krajiny ČR.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Je to projekt Státního pozemkového úřadu, který je za podpory Agrární komory České republiky řešen řadou výzkumných institucí a vysokých škol.</a:t>
            </a:r>
          </a:p>
          <a:p>
            <a:pPr eaLnBrk="1" hangingPunct="1"/>
            <a:r>
              <a:rPr lang="cs-CZ" altLang="cs-CZ" dirty="0" smtClean="0"/>
              <a:t>Jedná se o</a:t>
            </a:r>
            <a:r>
              <a:rPr lang="cs-CZ" altLang="cs-CZ" baseline="0" dirty="0" smtClean="0"/>
              <a:t> projekt, který využívá především již známých výsledků výzkumu.</a:t>
            </a:r>
            <a:endParaRPr lang="cs-CZ" altLang="cs-CZ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smtClean="0"/>
              <a:t>Požádat</a:t>
            </a:r>
            <a:r>
              <a:rPr lang="cs-CZ" b="1" baseline="0" dirty="0" smtClean="0"/>
              <a:t> zástupce samospráv o součinnost v hlášení erozních jevů.</a:t>
            </a:r>
          </a:p>
          <a:p>
            <a:endParaRPr lang="cs-CZ" b="1" baseline="0" dirty="0" smtClean="0"/>
          </a:p>
          <a:p>
            <a:r>
              <a:rPr lang="cs-CZ" b="1" baseline="0" dirty="0" smtClean="0"/>
              <a:t>V roce 2016 bude zajištěno školení pověřených pracovníků SPÚ.</a:t>
            </a:r>
          </a:p>
          <a:p>
            <a:endParaRPr lang="cs-CZ" b="1" baseline="0" dirty="0" smtClean="0"/>
          </a:p>
          <a:p>
            <a:r>
              <a:rPr lang="cs-CZ" b="1" baseline="0" dirty="0" smtClean="0"/>
              <a:t>V současnosti probíhají jednání s </a:t>
            </a:r>
            <a:r>
              <a:rPr lang="cs-CZ" b="1" baseline="0" dirty="0" err="1" smtClean="0"/>
              <a:t>MZe</a:t>
            </a:r>
            <a:r>
              <a:rPr lang="cs-CZ" b="1" baseline="0" dirty="0" smtClean="0"/>
              <a:t> ve věci úpravy režimu zpřísňování </a:t>
            </a:r>
            <a:r>
              <a:rPr lang="cs-CZ" b="1" baseline="0" smtClean="0"/>
              <a:t>ochrany ZPF (snaha </a:t>
            </a:r>
            <a:r>
              <a:rPr lang="cs-CZ" b="1" baseline="0" dirty="0" smtClean="0"/>
              <a:t>o ostrůvkovité zpřísňování LPIS - DZES 5)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D0AFA-0B70-4E7F-B183-47D8F9848151}" type="slidenum">
              <a:rPr lang="cs-CZ" smtClean="0"/>
              <a:pPr>
                <a:defRPr/>
              </a:pPr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2482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8B61D-1A33-4E34-A7B1-F2A7C473ABB7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2957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1C529-2325-40BD-ACF8-190B99B6F58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8488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DBD26-E8C4-4988-AF48-7D76724F7DBC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237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46BF6-5E68-46A0-B31F-23F37F100E3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1050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0E065-216E-4C3E-8369-FA096B76BEA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082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EEFFA-58CB-4B46-B24C-30DEE5D4A2F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8979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34D8F-CB38-4BAE-A665-253B145C29A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4613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DF4D5-380A-44F4-961F-2178F51E3C0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50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35AF3-3156-4A85-876E-71C1B8CD68B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5145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dirty="0" smtClean="0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6D376-A650-4579-8EB2-50FEF118DF5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736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6FB9A-D529-4A92-BCF3-80A0AC9B6D2C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778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32A86-DDFA-48E0-8282-3CC7939E4FC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5655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FD35F-226A-4EFF-91B1-160B0DB3FE1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4933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graf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noProof="0" dirty="0" smtClean="0"/>
              <a:t>Klepnutím na ikonu přidáte graf.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49B84-A000-4F63-976F-079AA0AD582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83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FBA4A4B-D4C4-4FD9-B5C0-9ADD57EFC97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spucr.cz/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microsoft.com/office/2007/relationships/hdphoto" Target="../media/hdphoto5.wdp"/><Relationship Id="rId18" Type="http://schemas.openxmlformats.org/officeDocument/2006/relationships/hyperlink" Target="http://spucr.cz/" TargetMode="External"/><Relationship Id="rId3" Type="http://schemas.microsoft.com/office/2007/relationships/hdphoto" Target="../media/hdphoto1.wdp"/><Relationship Id="rId7" Type="http://schemas.openxmlformats.org/officeDocument/2006/relationships/hyperlink" Target="http://www.google.cz/url?sa=i&amp;rct=j&amp;q=&amp;esrc=s&amp;source=images&amp;cd=&amp;cad=rja&amp;uact=8&amp;ved=0CAcQjRw&amp;url=http://www.mesta.obce.cz/smilovy-hory/galerie/vjezov/sady/galerie.htm&amp;ei=lDLjVMnRMI7qOMCggMAD&amp;bvm=bv.85970519,d.ZWU&amp;psig=AFQjCNGV8CU5MbcqqVvtgvOV4Q5GbC_ihA&amp;ust=1424262114464417" TargetMode="External"/><Relationship Id="rId12" Type="http://schemas.openxmlformats.org/officeDocument/2006/relationships/image" Target="../media/image8.png"/><Relationship Id="rId17" Type="http://schemas.openxmlformats.org/officeDocument/2006/relationships/image" Target="../media/image2.jpeg"/><Relationship Id="rId2" Type="http://schemas.openxmlformats.org/officeDocument/2006/relationships/image" Target="../media/image4.jpeg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5.jpeg"/><Relationship Id="rId15" Type="http://schemas.microsoft.com/office/2007/relationships/hdphoto" Target="../media/hdphoto6.wdp"/><Relationship Id="rId10" Type="http://schemas.openxmlformats.org/officeDocument/2006/relationships/image" Target="../media/image7.jpeg"/><Relationship Id="rId19" Type="http://schemas.openxmlformats.org/officeDocument/2006/relationships/image" Target="../media/image3.png"/><Relationship Id="rId4" Type="http://schemas.openxmlformats.org/officeDocument/2006/relationships/hyperlink" Target="http://web2.mendelu.cz/af_291_projekty2/vseo/files/149/11441.jpg" TargetMode="External"/><Relationship Id="rId9" Type="http://schemas.microsoft.com/office/2007/relationships/hdphoto" Target="../media/hdphoto3.wdp"/><Relationship Id="rId1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pucr.cz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jpeg"/><Relationship Id="rId7" Type="http://schemas.openxmlformats.org/officeDocument/2006/relationships/hyperlink" Target="http://spucr.cz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1.emf"/><Relationship Id="rId7" Type="http://schemas.openxmlformats.org/officeDocument/2006/relationships/hyperlink" Target="http://spucr.cz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spucr.cz/" TargetMode="Externa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emf"/><Relationship Id="rId7" Type="http://schemas.openxmlformats.org/officeDocument/2006/relationships/hyperlink" Target="http://spucr.cz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spucr.cz/" TargetMode="Externa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11" Type="http://schemas.openxmlformats.org/officeDocument/2006/relationships/image" Target="../media/image31.jpeg"/><Relationship Id="rId5" Type="http://schemas.openxmlformats.org/officeDocument/2006/relationships/hyperlink" Target="http://spucr.cz/" TargetMode="External"/><Relationship Id="rId10" Type="http://schemas.openxmlformats.org/officeDocument/2006/relationships/image" Target="../media/image30.jpeg"/><Relationship Id="rId4" Type="http://schemas.openxmlformats.org/officeDocument/2006/relationships/image" Target="../media/image19.jpe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hyperlink" Target="http://spucr.cz/" TargetMode="Externa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spucr.cz/" TargetMode="Externa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spucr.cz/" TargetMode="Externa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spucr.cz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.png"/><Relationship Id="rId5" Type="http://schemas.openxmlformats.org/officeDocument/2006/relationships/diagramQuickStyle" Target="../diagrams/quickStyle2.xml"/><Relationship Id="rId10" Type="http://schemas.openxmlformats.org/officeDocument/2006/relationships/hyperlink" Target="http://spucr.cz/" TargetMode="External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5.jpeg"/><Relationship Id="rId7" Type="http://schemas.openxmlformats.org/officeDocument/2006/relationships/hyperlink" Target="http://spucr.cz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spucr.cz/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1871663" y="4329113"/>
            <a:ext cx="2520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55" name="Text Box 8"/>
          <p:cNvSpPr txBox="1">
            <a:spLocks noChangeArrowheads="1"/>
          </p:cNvSpPr>
          <p:nvPr/>
        </p:nvSpPr>
        <p:spPr bwMode="auto">
          <a:xfrm>
            <a:off x="287338" y="5909791"/>
            <a:ext cx="4284662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 smtClean="0">
                <a:latin typeface="Century Gothic" pitchFamily="34" charset="0"/>
                <a:ea typeface="+mj-ea"/>
                <a:cs typeface="+mj-cs"/>
              </a:rPr>
              <a:t>Ing</a:t>
            </a:r>
            <a:r>
              <a:rPr lang="cs-CZ" b="1" dirty="0">
                <a:latin typeface="Century Gothic" pitchFamily="34" charset="0"/>
                <a:ea typeface="+mj-ea"/>
                <a:cs typeface="+mj-cs"/>
              </a:rPr>
              <a:t>. </a:t>
            </a:r>
            <a:r>
              <a:rPr lang="cs-CZ" b="1" dirty="0" smtClean="0">
                <a:latin typeface="Century Gothic" pitchFamily="34" charset="0"/>
                <a:ea typeface="+mj-ea"/>
                <a:cs typeface="+mj-cs"/>
              </a:rPr>
              <a:t>František Pavlík, Ph.D.</a:t>
            </a:r>
            <a:endParaRPr lang="cs-CZ" b="1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cs-CZ" sz="1600" b="1" dirty="0" smtClean="0">
                <a:latin typeface="Century Gothic" pitchFamily="34" charset="0"/>
                <a:ea typeface="+mj-ea"/>
                <a:cs typeface="+mj-cs"/>
              </a:rPr>
              <a:t>Státní pozemkový úřad</a:t>
            </a:r>
            <a:endParaRPr lang="cs-CZ" sz="1600" b="1" dirty="0"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9" name="Picture 9" descr="ctverce potlace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04" y="188640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tvereck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Státní pozemkový úřad">
            <a:hlinkClick r:id="rId5" tooltip="Státní pozemkový úřad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bdélník 11"/>
          <p:cNvSpPr/>
          <p:nvPr/>
        </p:nvSpPr>
        <p:spPr>
          <a:xfrm>
            <a:off x="179512" y="2852936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None/>
              <a:defRPr/>
            </a:pPr>
            <a:r>
              <a:rPr lang="cs-CZ" sz="2800" b="1" dirty="0" smtClean="0">
                <a:solidFill>
                  <a:srgbClr val="669900"/>
                </a:solidFill>
                <a:latin typeface="Century Gothic" pitchFamily="34" charset="0"/>
              </a:rPr>
              <a:t>ČINNOST SPÚ V OCHRANĚ PŮDY</a:t>
            </a:r>
          </a:p>
        </p:txBody>
      </p:sp>
    </p:spTree>
    <p:extLst>
      <p:ext uri="{BB962C8B-B14F-4D97-AF65-F5344CB8AC3E}">
        <p14:creationId xmlns:p14="http://schemas.microsoft.com/office/powerpoint/2010/main" val="203112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>
              <a:buFontTx/>
              <a:buNone/>
              <a:defRPr/>
            </a:pPr>
            <a:endParaRPr lang="cs-CZ" sz="1600" dirty="0"/>
          </a:p>
          <a:p>
            <a:pPr marL="0" indent="0" algn="ctr">
              <a:buFontTx/>
              <a:buNone/>
              <a:defRPr/>
            </a:pP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algn="ctr">
              <a:buFontTx/>
              <a:buNone/>
              <a:defRPr/>
            </a:pPr>
            <a:endParaRPr lang="cs-CZ" sz="28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17289" y="1866107"/>
            <a:ext cx="7345363" cy="4418012"/>
          </a:xfrm>
          <a:prstGeom prst="rect">
            <a:avLst/>
          </a:prstGeom>
          <a:noFill/>
          <a:ln>
            <a:noFill/>
          </a:ln>
          <a:extLst/>
        </p:spPr>
        <p:txBody>
          <a:bodyPr lIns="91434" tIns="45717" rIns="91434" bIns="45717"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cs-CZ" altLang="cs-CZ" sz="2000" dirty="0" smtClean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defRPr/>
            </a:pPr>
            <a:endParaRPr lang="cs-CZ" altLang="cs-CZ" sz="2000" dirty="0" smtClean="0"/>
          </a:p>
        </p:txBody>
      </p:sp>
      <p:pic>
        <p:nvPicPr>
          <p:cNvPr id="16" name="Picture 7" descr="Výsledek obrázku pro ZAPADLÝ TRAKT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736"/>
          <a:stretch/>
        </p:blipFill>
        <p:spPr bwMode="auto">
          <a:xfrm>
            <a:off x="517289" y="1298873"/>
            <a:ext cx="1763777" cy="2440101"/>
          </a:xfrm>
          <a:prstGeom prst="rect">
            <a:avLst/>
          </a:prstGeom>
          <a:noFill/>
          <a:ln w="38100">
            <a:solidFill>
              <a:srgbClr val="6666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Rýhová vodní eroze">
            <a:hlinkClick r:id="rId4" tooltip="Rýhová eroz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97045"/>
            <a:ext cx="2643703" cy="1982778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s://encrypted-tbn3.gstatic.com/images?q=tbn:ANd9GcQHP-uUAKxb40cEnemZs3hxv-aYGbnC9KOvFbJtr_kexMpDZ0hM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16" y="4032702"/>
            <a:ext cx="2479420" cy="1859566"/>
          </a:xfrm>
          <a:prstGeom prst="rect">
            <a:avLst/>
          </a:prstGeom>
          <a:noFill/>
          <a:ln w="38100">
            <a:solidFill>
              <a:srgbClr val="6633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5.rajce.idnes.cz/d0511/4/4106/4106468_f79118ac1e704743f27899af104d0935/images/u_Ujezdce_v_polich.jpg?ver=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3485499"/>
            <a:ext cx="1845526" cy="2460703"/>
          </a:xfrm>
          <a:prstGeom prst="rect">
            <a:avLst/>
          </a:prstGeom>
          <a:noFill/>
          <a:ln w="38100">
            <a:solidFill>
              <a:srgbClr val="6633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Obrázek 19"/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4510" t="29639" r="22612" b="12810"/>
          <a:stretch/>
        </p:blipFill>
        <p:spPr bwMode="auto">
          <a:xfrm>
            <a:off x="5724128" y="1298873"/>
            <a:ext cx="3213719" cy="2045453"/>
          </a:xfrm>
          <a:prstGeom prst="rect">
            <a:avLst/>
          </a:prstGeom>
          <a:ln w="38100">
            <a:solidFill>
              <a:srgbClr val="6699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12" descr="http://www.petrmiksicek.cz/files/gallery/krajiny/Matej%20a%20spol_38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133" r="29291" b="10169"/>
          <a:stretch/>
        </p:blipFill>
        <p:spPr bwMode="auto">
          <a:xfrm>
            <a:off x="3327660" y="3655444"/>
            <a:ext cx="2890244" cy="2120815"/>
          </a:xfrm>
          <a:prstGeom prst="rect">
            <a:avLst/>
          </a:prstGeom>
          <a:noFill/>
          <a:ln w="38100">
            <a:solidFill>
              <a:srgbClr val="66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354302" y="1562680"/>
            <a:ext cx="21240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 smtClean="0">
                <a:ln w="1143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Nevhodné podmínky pro hospodaření</a:t>
            </a:r>
            <a:endParaRPr lang="cs-CZ" b="1" dirty="0">
              <a:ln w="1143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Obdélník 21"/>
          <p:cNvSpPr/>
          <p:nvPr/>
        </p:nvSpPr>
        <p:spPr>
          <a:xfrm>
            <a:off x="6711985" y="3574281"/>
            <a:ext cx="223923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b="1" cap="none" spc="0" dirty="0" smtClean="0">
                <a:ln w="1143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Zaniklé cesty</a:t>
            </a:r>
          </a:p>
        </p:txBody>
      </p:sp>
      <p:sp>
        <p:nvSpPr>
          <p:cNvPr id="23" name="Obdélník 22"/>
          <p:cNvSpPr/>
          <p:nvPr/>
        </p:nvSpPr>
        <p:spPr>
          <a:xfrm>
            <a:off x="5911216" y="1369069"/>
            <a:ext cx="262122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b="1" cap="none" spc="0" dirty="0" smtClean="0">
                <a:ln w="1143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Nezadržitelná voda v krajině</a:t>
            </a:r>
          </a:p>
        </p:txBody>
      </p:sp>
      <p:sp>
        <p:nvSpPr>
          <p:cNvPr id="24" name="Obdélník 23"/>
          <p:cNvSpPr/>
          <p:nvPr/>
        </p:nvSpPr>
        <p:spPr>
          <a:xfrm>
            <a:off x="654510" y="4199716"/>
            <a:ext cx="22392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Nevyjasněné vlastnické vztahy</a:t>
            </a:r>
          </a:p>
        </p:txBody>
      </p:sp>
      <p:sp>
        <p:nvSpPr>
          <p:cNvPr id="25" name="Obdélník 24"/>
          <p:cNvSpPr/>
          <p:nvPr/>
        </p:nvSpPr>
        <p:spPr>
          <a:xfrm>
            <a:off x="3419872" y="3758947"/>
            <a:ext cx="23042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cs-CZ" b="1" cap="none" spc="0" dirty="0" smtClean="0">
                <a:ln w="1143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Vykořeněnost obyvatel venkova</a:t>
            </a:r>
          </a:p>
        </p:txBody>
      </p:sp>
      <p:sp>
        <p:nvSpPr>
          <p:cNvPr id="26" name="Obdélník 25"/>
          <p:cNvSpPr/>
          <p:nvPr/>
        </p:nvSpPr>
        <p:spPr>
          <a:xfrm>
            <a:off x="2891460" y="1419023"/>
            <a:ext cx="223923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b="1" cap="none" spc="0" dirty="0" smtClean="0">
                <a:ln w="1143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Degradace půdy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47623" y="6192838"/>
            <a:ext cx="6827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Pozemkové úpravy jsou účinným nástrojem pro jejich řešení</a:t>
            </a:r>
            <a:endParaRPr lang="cs-CZ" b="1" dirty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" name="Picture 9" descr="ctverce potlacen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04" y="188640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 descr="ctverecky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2" descr="Státní pozemkový úřad">
            <a:hlinkClick r:id="rId18" tooltip="Státní pozemkový úřad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Obdélník 29"/>
          <p:cNvSpPr/>
          <p:nvPr/>
        </p:nvSpPr>
        <p:spPr>
          <a:xfrm>
            <a:off x="2293424" y="467380"/>
            <a:ext cx="48478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>
              <a:buNone/>
              <a:defRPr/>
            </a:pPr>
            <a:r>
              <a:rPr lang="cs-CZ" sz="2000" b="1" u="sng" dirty="0" smtClean="0">
                <a:solidFill>
                  <a:srgbClr val="669900"/>
                </a:solidFill>
                <a:latin typeface="Century Gothic" pitchFamily="34" charset="0"/>
              </a:rPr>
              <a:t>SOUČASNÉ PROBLÉMY ČESKÉ KRAJINY</a:t>
            </a:r>
          </a:p>
        </p:txBody>
      </p:sp>
    </p:spTree>
    <p:extLst>
      <p:ext uri="{BB962C8B-B14F-4D97-AF65-F5344CB8AC3E}">
        <p14:creationId xmlns:p14="http://schemas.microsoft.com/office/powerpoint/2010/main" val="380564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86" y="3959869"/>
            <a:ext cx="2942552" cy="285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518" y="3946682"/>
            <a:ext cx="2947650" cy="28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013" y="3959869"/>
            <a:ext cx="2950491" cy="285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10"/>
          <p:cNvSpPr txBox="1">
            <a:spLocks noChangeArrowheads="1"/>
          </p:cNvSpPr>
          <p:nvPr/>
        </p:nvSpPr>
        <p:spPr bwMode="auto">
          <a:xfrm>
            <a:off x="2290415" y="6357855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altLang="cs-CZ" b="1" dirty="0"/>
              <a:t>1938</a:t>
            </a:r>
          </a:p>
        </p:txBody>
      </p:sp>
      <p:sp>
        <p:nvSpPr>
          <p:cNvPr id="6" name="TextovéPole 11"/>
          <p:cNvSpPr txBox="1">
            <a:spLocks noChangeArrowheads="1"/>
          </p:cNvSpPr>
          <p:nvPr/>
        </p:nvSpPr>
        <p:spPr bwMode="auto">
          <a:xfrm>
            <a:off x="5263505" y="6357854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altLang="cs-CZ" b="1" dirty="0"/>
              <a:t>1963</a:t>
            </a:r>
          </a:p>
        </p:txBody>
      </p:sp>
      <p:sp>
        <p:nvSpPr>
          <p:cNvPr id="7" name="TextovéPole 13"/>
          <p:cNvSpPr txBox="1">
            <a:spLocks noChangeArrowheads="1"/>
          </p:cNvSpPr>
          <p:nvPr/>
        </p:nvSpPr>
        <p:spPr bwMode="auto">
          <a:xfrm>
            <a:off x="8322121" y="6357853"/>
            <a:ext cx="714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altLang="cs-CZ" b="1" dirty="0"/>
              <a:t>2012</a:t>
            </a:r>
          </a:p>
        </p:txBody>
      </p:sp>
      <p:pic>
        <p:nvPicPr>
          <p:cNvPr id="16" name="Obráze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" t="2560" r="2560" b="18925"/>
          <a:stretch>
            <a:fillRect/>
          </a:stretch>
        </p:blipFill>
        <p:spPr bwMode="auto">
          <a:xfrm>
            <a:off x="18448" y="398670"/>
            <a:ext cx="3012463" cy="354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Obráze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1917" r="2432" b="19589"/>
          <a:stretch>
            <a:fillRect/>
          </a:stretch>
        </p:blipFill>
        <p:spPr bwMode="auto">
          <a:xfrm>
            <a:off x="3140634" y="403035"/>
            <a:ext cx="2998062" cy="354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" t="2579" r="2560" b="18925"/>
          <a:stretch>
            <a:fillRect/>
          </a:stretch>
        </p:blipFill>
        <p:spPr bwMode="auto">
          <a:xfrm>
            <a:off x="6210074" y="418291"/>
            <a:ext cx="2903040" cy="352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bdélník 18"/>
          <p:cNvSpPr/>
          <p:nvPr/>
        </p:nvSpPr>
        <p:spPr>
          <a:xfrm>
            <a:off x="6394871" y="764704"/>
            <a:ext cx="992998" cy="8640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bdélník 19"/>
          <p:cNvSpPr/>
          <p:nvPr/>
        </p:nvSpPr>
        <p:spPr>
          <a:xfrm>
            <a:off x="251520" y="764704"/>
            <a:ext cx="992998" cy="8640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3347864" y="764704"/>
            <a:ext cx="992998" cy="8640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112786" y="44624"/>
            <a:ext cx="8923710" cy="642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2" indent="-216000"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tabLst>
                <a:tab pos="3497263" algn="l"/>
                <a:tab pos="3589338" algn="l"/>
              </a:tabLst>
            </a:pPr>
            <a:r>
              <a:rPr lang="cs-CZ" altLang="cs-CZ" b="1" u="sng" dirty="0" smtClean="0">
                <a:solidFill>
                  <a:srgbClr val="669900"/>
                </a:solidFill>
              </a:rPr>
              <a:t>PŘÍKLAD ZMĚNY KRAJINNÉHO POKRYVU V K. Ú.</a:t>
            </a:r>
          </a:p>
          <a:p>
            <a:pPr marL="216000" lvl="2" indent="-216000"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tabLst>
                <a:tab pos="3497263" algn="l"/>
                <a:tab pos="3589338" algn="l"/>
              </a:tabLst>
            </a:pPr>
            <a:endParaRPr lang="en-GB" altLang="cs-CZ" b="1" dirty="0" smtClean="0"/>
          </a:p>
        </p:txBody>
      </p:sp>
    </p:spTree>
    <p:extLst>
      <p:ext uri="{BB962C8B-B14F-4D97-AF65-F5344CB8AC3E}">
        <p14:creationId xmlns:p14="http://schemas.microsoft.com/office/powerpoint/2010/main" val="345427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ctverce potlace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04" y="188640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Státní pozemkový úřad">
            <a:hlinkClick r:id="rId3" tooltip="Státní pozemkový úřad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tvereck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délník 7"/>
          <p:cNvSpPr/>
          <p:nvPr/>
        </p:nvSpPr>
        <p:spPr>
          <a:xfrm>
            <a:off x="3110765" y="394987"/>
            <a:ext cx="28504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>
              <a:buNone/>
              <a:defRPr/>
            </a:pPr>
            <a:r>
              <a:rPr lang="cs-CZ" sz="2000" b="1" u="sng" dirty="0" smtClean="0">
                <a:solidFill>
                  <a:srgbClr val="669900"/>
                </a:solidFill>
                <a:latin typeface="Century Gothic" pitchFamily="34" charset="0"/>
              </a:rPr>
              <a:t>POZEMKOVÉ ÚPRAVY </a:t>
            </a:r>
          </a:p>
        </p:txBody>
      </p:sp>
      <p:sp>
        <p:nvSpPr>
          <p:cNvPr id="14" name="Zástupný symbol pro obsah 7"/>
          <p:cNvSpPr txBox="1">
            <a:spLocks/>
          </p:cNvSpPr>
          <p:nvPr/>
        </p:nvSpPr>
        <p:spPr bwMode="auto">
          <a:xfrm>
            <a:off x="395536" y="980728"/>
            <a:ext cx="8496944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FontTx/>
              <a:buNone/>
              <a:defRPr/>
            </a:pPr>
            <a:endParaRPr lang="cs-CZ" sz="1000" kern="0" dirty="0" smtClean="0">
              <a:latin typeface="Century Gothic" panose="020B0502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cs-CZ" sz="1800" b="1" kern="0" dirty="0" smtClean="0">
                <a:latin typeface="Century Gothic" panose="020B0502020202020204" pitchFamily="34" charset="0"/>
              </a:rPr>
              <a:t>vytvářejí podmínky pro racionální hospodaření vlastníků půdy </a:t>
            </a:r>
            <a:r>
              <a:rPr lang="cs-CZ" sz="1800" kern="0" dirty="0" smtClean="0">
                <a:latin typeface="Century Gothic" panose="020B0502020202020204" pitchFamily="34" charset="0"/>
              </a:rPr>
              <a:t>(prostorově a funkčně uspořádávají pozemky)</a:t>
            </a:r>
          </a:p>
          <a:p>
            <a:pPr>
              <a:spcBef>
                <a:spcPts val="600"/>
              </a:spcBef>
            </a:pPr>
            <a:r>
              <a:rPr lang="cs-CZ" sz="1800" b="1" kern="0" dirty="0" smtClean="0">
                <a:latin typeface="Century Gothic" panose="020B0502020202020204" pitchFamily="34" charset="0"/>
              </a:rPr>
              <a:t>zajišťují podmínky pro zlepšení kvality života ve venkovských oblastech</a:t>
            </a:r>
          </a:p>
          <a:p>
            <a:pPr>
              <a:spcBef>
                <a:spcPts val="600"/>
              </a:spcBef>
            </a:pPr>
            <a:r>
              <a:rPr lang="cs-CZ" sz="1800" b="1" kern="0" dirty="0" smtClean="0">
                <a:latin typeface="Century Gothic" panose="020B0502020202020204" pitchFamily="34" charset="0"/>
              </a:rPr>
              <a:t>zvyšují ekologickou stabilitu krajiny</a:t>
            </a:r>
          </a:p>
          <a:p>
            <a:pPr>
              <a:spcBef>
                <a:spcPts val="600"/>
              </a:spcBef>
            </a:pPr>
            <a:r>
              <a:rPr lang="cs-CZ" sz="1800" b="1" kern="0" dirty="0">
                <a:latin typeface="Century Gothic" panose="020B0502020202020204" pitchFamily="34" charset="0"/>
              </a:rPr>
              <a:t>zajišťují </a:t>
            </a:r>
            <a:r>
              <a:rPr lang="cs-CZ" sz="1800" b="1" kern="0" dirty="0" smtClean="0">
                <a:latin typeface="Century Gothic" panose="020B0502020202020204" pitchFamily="34" charset="0"/>
              </a:rPr>
              <a:t>ochranu a zúrodnění půdního fondu</a:t>
            </a:r>
            <a:endParaRPr lang="cs-CZ" sz="1800" b="1" kern="0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+mj-ea"/>
              <a:cs typeface="+mj-cs"/>
            </a:endParaRPr>
          </a:p>
          <a:p>
            <a:pPr marL="0" indent="0" algn="ctr">
              <a:buFontTx/>
              <a:buNone/>
              <a:defRPr/>
            </a:pPr>
            <a:endParaRPr lang="cs-CZ" sz="3600" kern="0" dirty="0">
              <a:latin typeface="Century Gothic" panose="020B0502020202020204" pitchFamily="34" charset="0"/>
            </a:endParaRPr>
          </a:p>
        </p:txBody>
      </p:sp>
      <p:grpSp>
        <p:nvGrpSpPr>
          <p:cNvPr id="11" name="Skupina 10"/>
          <p:cNvGrpSpPr/>
          <p:nvPr/>
        </p:nvGrpSpPr>
        <p:grpSpPr>
          <a:xfrm>
            <a:off x="254687" y="3439251"/>
            <a:ext cx="8565785" cy="936886"/>
            <a:chOff x="110670" y="1484784"/>
            <a:chExt cx="8926161" cy="1529421"/>
          </a:xfrm>
          <a:solidFill>
            <a:schemeClr val="bg1">
              <a:lumMod val="85000"/>
            </a:schemeClr>
          </a:solidFill>
        </p:grpSpPr>
        <p:sp>
          <p:nvSpPr>
            <p:cNvPr id="13" name="Šipka doprava 12"/>
            <p:cNvSpPr/>
            <p:nvPr/>
          </p:nvSpPr>
          <p:spPr>
            <a:xfrm>
              <a:off x="110670" y="1502037"/>
              <a:ext cx="2160240" cy="1512168"/>
            </a:xfrm>
            <a:prstGeom prst="rightArrow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Šipka doprava 14"/>
            <p:cNvSpPr/>
            <p:nvPr/>
          </p:nvSpPr>
          <p:spPr>
            <a:xfrm>
              <a:off x="2347705" y="1491410"/>
              <a:ext cx="2160240" cy="1512168"/>
            </a:xfrm>
            <a:prstGeom prst="rightArrow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Šipka doprava 15"/>
            <p:cNvSpPr/>
            <p:nvPr/>
          </p:nvSpPr>
          <p:spPr>
            <a:xfrm>
              <a:off x="4612307" y="1484784"/>
              <a:ext cx="2160240" cy="1512168"/>
            </a:xfrm>
            <a:prstGeom prst="rightArrow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" name="Šipka doprava 16"/>
            <p:cNvSpPr/>
            <p:nvPr/>
          </p:nvSpPr>
          <p:spPr>
            <a:xfrm>
              <a:off x="6876591" y="1502037"/>
              <a:ext cx="2160240" cy="1512168"/>
            </a:xfrm>
            <a:prstGeom prst="rightArrow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8" name="TextovéPole 17"/>
          <p:cNvSpPr txBox="1"/>
          <p:nvPr/>
        </p:nvSpPr>
        <p:spPr>
          <a:xfrm>
            <a:off x="259684" y="3757852"/>
            <a:ext cx="1658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Zahájení řízení</a:t>
            </a:r>
            <a:endParaRPr lang="cs-CZ" sz="1600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2411760" y="3738518"/>
            <a:ext cx="1732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/>
              <a:t>Přípravné práce</a:t>
            </a:r>
            <a:endParaRPr lang="cs-CZ" sz="1600" b="1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4572000" y="3738518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/>
              <a:t>Návrhové práce</a:t>
            </a:r>
            <a:endParaRPr lang="cs-CZ" sz="1600" b="1" dirty="0"/>
          </a:p>
        </p:txBody>
      </p:sp>
      <p:sp>
        <p:nvSpPr>
          <p:cNvPr id="21" name="TextovéPole 20"/>
          <p:cNvSpPr txBox="1"/>
          <p:nvPr/>
        </p:nvSpPr>
        <p:spPr>
          <a:xfrm>
            <a:off x="6748568" y="3741524"/>
            <a:ext cx="1382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/>
              <a:t>Realizace</a:t>
            </a:r>
            <a:endParaRPr lang="cs-CZ" sz="1600" b="1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2348548" y="4567936"/>
            <a:ext cx="2007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b="1" dirty="0" smtClean="0"/>
              <a:t>Rekognoskace, analýza území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smtClean="0"/>
              <a:t>Geodetické zaměření skutečného stavu terénu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smtClean="0"/>
              <a:t>Stanovení obvodu PÚ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smtClean="0"/>
              <a:t>Provedení soupisu nároků</a:t>
            </a:r>
          </a:p>
          <a:p>
            <a:endParaRPr lang="cs-CZ" sz="1200" dirty="0" smtClean="0"/>
          </a:p>
        </p:txBody>
      </p:sp>
      <p:sp>
        <p:nvSpPr>
          <p:cNvPr id="23" name="TextovéPole 22"/>
          <p:cNvSpPr txBox="1"/>
          <p:nvPr/>
        </p:nvSpPr>
        <p:spPr>
          <a:xfrm>
            <a:off x="4639277" y="4567936"/>
            <a:ext cx="18769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b="1" dirty="0" smtClean="0"/>
              <a:t>Plán společných zařízení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smtClean="0"/>
              <a:t>Návrh nového uspořádání pozemků</a:t>
            </a:r>
          </a:p>
          <a:p>
            <a:endParaRPr lang="cs-CZ" sz="1200" dirty="0"/>
          </a:p>
        </p:txBody>
      </p:sp>
      <p:sp>
        <p:nvSpPr>
          <p:cNvPr id="24" name="TextovéPole 23"/>
          <p:cNvSpPr txBox="1"/>
          <p:nvPr/>
        </p:nvSpPr>
        <p:spPr>
          <a:xfrm>
            <a:off x="6876590" y="4567936"/>
            <a:ext cx="17998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smtClean="0"/>
              <a:t>Nová DKM pro obnovu katastrálního operátu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smtClean="0"/>
              <a:t>Vytyčení nových pozemků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b="1" dirty="0" smtClean="0"/>
              <a:t>Stavby</a:t>
            </a:r>
            <a:endParaRPr lang="cs-CZ" sz="1200" b="1" dirty="0"/>
          </a:p>
        </p:txBody>
      </p:sp>
      <p:sp>
        <p:nvSpPr>
          <p:cNvPr id="25" name="TextovéPole 24"/>
          <p:cNvSpPr txBox="1"/>
          <p:nvPr/>
        </p:nvSpPr>
        <p:spPr>
          <a:xfrm>
            <a:off x="131094" y="4567936"/>
            <a:ext cx="17077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smtClean="0"/>
              <a:t>Z podnětu SPÚ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smtClean="0"/>
              <a:t>SPÚ na podnět vnějšího subjektu po posouzení žádosti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smtClean="0"/>
              <a:t>SPÚ vždy – podnět vlastníků  </a:t>
            </a:r>
            <a:r>
              <a:rPr lang="en-US" sz="1200" dirty="0" smtClean="0"/>
              <a:t>&gt;</a:t>
            </a:r>
            <a:r>
              <a:rPr lang="cs-CZ" sz="1200" dirty="0" smtClean="0"/>
              <a:t> 50 % výměry zemědělské půdy</a:t>
            </a:r>
            <a:endParaRPr lang="cs-CZ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82724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jackok\Documents\Aktualizace BPEJ - info, plán, závěr. zpráva\Aktualizace BPEJ před a po\new_BPEJ_KMD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77467" y="2746849"/>
            <a:ext cx="3970997" cy="277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jackok\Documents\Aktualizace BPEJ - info, plán, závěr. zpráva\Aktualizace BPEJ před a po\old_BPEJ_KMD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4979" y="2746849"/>
            <a:ext cx="4062511" cy="277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Nadpis 1"/>
          <p:cNvSpPr txBox="1">
            <a:spLocks/>
          </p:cNvSpPr>
          <p:nvPr/>
        </p:nvSpPr>
        <p:spPr>
          <a:xfrm>
            <a:off x="4798732" y="2276873"/>
            <a:ext cx="3463547" cy="20513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Nový stav izolinií BPEJ po aktualizaci </a:t>
            </a:r>
            <a:endParaRPr lang="cs-CZ" sz="1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Nadpis 1"/>
          <p:cNvSpPr txBox="1">
            <a:spLocks/>
          </p:cNvSpPr>
          <p:nvPr/>
        </p:nvSpPr>
        <p:spPr>
          <a:xfrm>
            <a:off x="373028" y="2276872"/>
            <a:ext cx="4074461" cy="410277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Původní vymezení izolinií BPEJ prováděné</a:t>
            </a:r>
            <a:br>
              <a:rPr lang="cs-CZ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cs-CZ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v letech 1971-1980 </a:t>
            </a:r>
            <a:endParaRPr lang="cs-CZ" sz="1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Obdélník 16"/>
          <p:cNvSpPr/>
          <p:nvPr/>
        </p:nvSpPr>
        <p:spPr>
          <a:xfrm>
            <a:off x="395536" y="119675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600" b="1" dirty="0" smtClean="0">
                <a:latin typeface="Century Gothic" panose="020B0502020202020204" pitchFamily="34" charset="0"/>
              </a:rPr>
              <a:t>Od 1. 1. 2016 nový </a:t>
            </a:r>
            <a:r>
              <a:rPr lang="cs-CZ" b="1" dirty="0" smtClean="0">
                <a:latin typeface="Century Gothic" panose="020B0502020202020204" pitchFamily="34" charset="0"/>
              </a:rPr>
              <a:t>odbor půdní služby SPÚ</a:t>
            </a:r>
            <a:endParaRPr lang="cs-CZ" sz="1400" b="1" dirty="0">
              <a:latin typeface="Century Gothic" panose="020B0502020202020204" pitchFamily="34" charset="0"/>
            </a:endParaRPr>
          </a:p>
        </p:txBody>
      </p:sp>
      <p:pic>
        <p:nvPicPr>
          <p:cNvPr id="18" name="Picture 5" descr="ctverecky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ctverce potlacen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Státní pozemkový úřad">
            <a:hlinkClick r:id="rId7" tooltip="Státní pozemkový úřad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bdélník 20"/>
          <p:cNvSpPr/>
          <p:nvPr/>
        </p:nvSpPr>
        <p:spPr>
          <a:xfrm>
            <a:off x="3442705" y="580618"/>
            <a:ext cx="2282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2000" b="1" u="sng" dirty="0" smtClean="0">
                <a:solidFill>
                  <a:srgbClr val="669900"/>
                </a:solidFill>
                <a:latin typeface="Century Gothic" pitchFamily="34" charset="0"/>
              </a:rPr>
              <a:t>Aktualizace BPEJ</a:t>
            </a:r>
          </a:p>
        </p:txBody>
      </p:sp>
    </p:spTree>
    <p:extLst>
      <p:ext uri="{BB962C8B-B14F-4D97-AF65-F5344CB8AC3E}">
        <p14:creationId xmlns:p14="http://schemas.microsoft.com/office/powerpoint/2010/main" val="27054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BD574F2-3194-4518-B1C5-2A86530CBAFB}" type="slidenum">
              <a:rPr lang="cs-CZ" altLang="cs-CZ" smtClean="0"/>
              <a:pPr eaLnBrk="1" hangingPunct="1"/>
              <a:t>6</a:t>
            </a:fld>
            <a:endParaRPr lang="cs-CZ" altLang="cs-CZ" smtClean="0"/>
          </a:p>
        </p:txBody>
      </p:sp>
      <p:pic>
        <p:nvPicPr>
          <p:cNvPr id="3077" name="Picture 5" descr="ctvereck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1650" y="6192838"/>
            <a:ext cx="186055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ázek 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09" t="-1" r="2921" b="2482"/>
          <a:stretch/>
        </p:blipFill>
        <p:spPr bwMode="auto">
          <a:xfrm>
            <a:off x="286583" y="1273022"/>
            <a:ext cx="4907560" cy="446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6888" y="2202073"/>
            <a:ext cx="4613584" cy="445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Nadpis 2"/>
          <p:cNvSpPr>
            <a:spLocks noGrp="1"/>
          </p:cNvSpPr>
          <p:nvPr>
            <p:ph type="title"/>
          </p:nvPr>
        </p:nvSpPr>
        <p:spPr>
          <a:xfrm>
            <a:off x="899592" y="1046163"/>
            <a:ext cx="2520205" cy="288032"/>
          </a:xfrm>
        </p:spPr>
        <p:txBody>
          <a:bodyPr/>
          <a:lstStyle/>
          <a:p>
            <a:r>
              <a:rPr lang="cs-CZ" sz="1400" b="1" u="sng" dirty="0" smtClean="0">
                <a:latin typeface="Century Gothic" pitchFamily="34" charset="0"/>
              </a:rPr>
              <a:t>Výškové poměry </a:t>
            </a:r>
            <a:r>
              <a:rPr lang="cs-CZ" sz="1400" b="1" dirty="0" smtClean="0">
                <a:latin typeface="Century Gothic" pitchFamily="34" charset="0"/>
              </a:rPr>
              <a:t/>
            </a:r>
            <a:br>
              <a:rPr lang="cs-CZ" sz="1400" b="1" dirty="0" smtClean="0">
                <a:latin typeface="Century Gothic" pitchFamily="34" charset="0"/>
              </a:rPr>
            </a:br>
            <a:endParaRPr lang="cs-CZ" sz="1400" b="1" dirty="0" smtClean="0">
              <a:latin typeface="Century Gothic" pitchFamily="34" charset="0"/>
            </a:endParaRPr>
          </a:p>
        </p:txBody>
      </p:sp>
      <p:pic>
        <p:nvPicPr>
          <p:cNvPr id="14" name="Picture 5" descr="ctverecky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 descr="ctverce potlacen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Státní pozemkový úřad">
            <a:hlinkClick r:id="rId7" tooltip="Státní pozemkový úřad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ovéPole 16"/>
          <p:cNvSpPr txBox="1"/>
          <p:nvPr/>
        </p:nvSpPr>
        <p:spPr>
          <a:xfrm>
            <a:off x="2339752" y="408543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u="sng" dirty="0" smtClean="0">
                <a:solidFill>
                  <a:srgbClr val="669900"/>
                </a:solidFill>
                <a:latin typeface="Century Gothic" panose="020B0502020202020204" pitchFamily="34" charset="0"/>
              </a:rPr>
              <a:t>Analýza a rozbor současného stavu</a:t>
            </a:r>
          </a:p>
          <a:p>
            <a:pPr algn="ctr"/>
            <a:r>
              <a:rPr lang="cs-CZ" sz="2000" b="1" u="sng" dirty="0" smtClean="0">
                <a:solidFill>
                  <a:srgbClr val="669900"/>
                </a:solidFill>
                <a:latin typeface="Century Gothic" panose="020B0502020202020204" pitchFamily="34" charset="0"/>
              </a:rPr>
              <a:t>Morfologie</a:t>
            </a:r>
            <a:endParaRPr lang="cs-CZ" sz="2000" b="1" u="sng" dirty="0">
              <a:solidFill>
                <a:srgbClr val="66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Obdélník 17"/>
          <p:cNvSpPr/>
          <p:nvPr/>
        </p:nvSpPr>
        <p:spPr>
          <a:xfrm>
            <a:off x="2740363" y="5512969"/>
            <a:ext cx="1656506" cy="1628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9" name="Obdélník 18"/>
          <p:cNvSpPr/>
          <p:nvPr/>
        </p:nvSpPr>
        <p:spPr>
          <a:xfrm>
            <a:off x="688141" y="5512969"/>
            <a:ext cx="1656506" cy="1628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Nadpis 2"/>
          <p:cNvSpPr txBox="1">
            <a:spLocks/>
          </p:cNvSpPr>
          <p:nvPr/>
        </p:nvSpPr>
        <p:spPr bwMode="auto">
          <a:xfrm>
            <a:off x="4932115" y="1844824"/>
            <a:ext cx="2520205" cy="5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cs-CZ" sz="1400" b="1" u="sng" kern="0" dirty="0" err="1" smtClean="0">
                <a:latin typeface="Century Gothic" pitchFamily="34" charset="0"/>
              </a:rPr>
              <a:t>Sklonitostní</a:t>
            </a:r>
            <a:r>
              <a:rPr lang="cs-CZ" sz="1400" b="1" u="sng" kern="0" dirty="0" smtClean="0">
                <a:latin typeface="Century Gothic" pitchFamily="34" charset="0"/>
              </a:rPr>
              <a:t> poměry</a:t>
            </a:r>
          </a:p>
        </p:txBody>
      </p:sp>
    </p:spTree>
    <p:extLst>
      <p:ext uri="{BB962C8B-B14F-4D97-AF65-F5344CB8AC3E}">
        <p14:creationId xmlns:p14="http://schemas.microsoft.com/office/powerpoint/2010/main" val="10151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Zástupný symbol pro obsah 7"/>
          <p:cNvSpPr txBox="1">
            <a:spLocks/>
          </p:cNvSpPr>
          <p:nvPr/>
        </p:nvSpPr>
        <p:spPr bwMode="auto">
          <a:xfrm>
            <a:off x="539750" y="1668190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endParaRPr lang="cs-CZ" altLang="cs-CZ" sz="2800" b="1" dirty="0">
              <a:solidFill>
                <a:srgbClr val="2D2D8A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23528" y="1916832"/>
            <a:ext cx="8280920" cy="4349080"/>
          </a:xfrm>
        </p:spPr>
        <p:txBody>
          <a:bodyPr/>
          <a:lstStyle/>
          <a:p>
            <a:pPr marL="185738" indent="-185738" algn="just">
              <a:lnSpc>
                <a:spcPct val="90000"/>
              </a:lnSpc>
              <a:buNone/>
            </a:pPr>
            <a:endParaRPr lang="cs-CZ" sz="1200" dirty="0" smtClean="0">
              <a:latin typeface="Century Gothic" pitchFamily="34" charset="0"/>
            </a:endParaRPr>
          </a:p>
          <a:p>
            <a:pPr marL="185738" indent="-185738" algn="just">
              <a:buNone/>
            </a:pPr>
            <a:r>
              <a:rPr lang="cs-CZ" sz="1200" dirty="0" smtClean="0">
                <a:latin typeface="Century Gothic" pitchFamily="34" charset="0"/>
              </a:rPr>
              <a:t>     </a:t>
            </a: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algn="ctr">
              <a:buFontTx/>
              <a:buNone/>
              <a:defRPr/>
            </a:pPr>
            <a:endParaRPr lang="cs-CZ" sz="28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7691566" cy="41559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" name="Picture 5" descr="ctvereck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ctverce potlacen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Státní pozemkový úřad">
            <a:hlinkClick r:id="rId5" tooltip="Státní pozemkový úřad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ovéPole 12"/>
          <p:cNvSpPr txBox="1"/>
          <p:nvPr/>
        </p:nvSpPr>
        <p:spPr>
          <a:xfrm>
            <a:off x="2339752" y="408543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u="sng" dirty="0" smtClean="0">
                <a:solidFill>
                  <a:srgbClr val="669900"/>
                </a:solidFill>
                <a:latin typeface="Century Gothic" panose="020B0502020202020204" pitchFamily="34" charset="0"/>
              </a:rPr>
              <a:t>Analýza a rozbor současného stavu</a:t>
            </a:r>
          </a:p>
          <a:p>
            <a:pPr algn="ctr"/>
            <a:r>
              <a:rPr lang="cs-CZ" sz="2000" b="1" u="sng" dirty="0" smtClean="0">
                <a:solidFill>
                  <a:srgbClr val="669900"/>
                </a:solidFill>
                <a:latin typeface="Century Gothic" panose="020B0502020202020204" pitchFamily="34" charset="0"/>
              </a:rPr>
              <a:t>Erozní poměry</a:t>
            </a:r>
            <a:endParaRPr lang="cs-CZ" sz="2000" b="1" u="sng" dirty="0">
              <a:solidFill>
                <a:srgbClr val="6699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13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BD574F2-3194-4518-B1C5-2A86530CBAFB}" type="slidenum">
              <a:rPr lang="cs-CZ" altLang="cs-CZ" smtClean="0"/>
              <a:pPr eaLnBrk="1" hangingPunct="1"/>
              <a:t>8</a:t>
            </a:fld>
            <a:endParaRPr lang="cs-CZ" altLang="cs-CZ" smtClean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23528" y="1916832"/>
            <a:ext cx="8280920" cy="4349080"/>
          </a:xfrm>
        </p:spPr>
        <p:txBody>
          <a:bodyPr/>
          <a:lstStyle/>
          <a:p>
            <a:pPr marL="185738" indent="-185738" algn="just">
              <a:lnSpc>
                <a:spcPct val="90000"/>
              </a:lnSpc>
              <a:buNone/>
            </a:pPr>
            <a:endParaRPr lang="cs-CZ" sz="1200" dirty="0" smtClean="0">
              <a:latin typeface="Century Gothic" pitchFamily="34" charset="0"/>
            </a:endParaRPr>
          </a:p>
          <a:p>
            <a:pPr marL="185738" indent="-185738" algn="just">
              <a:buNone/>
            </a:pPr>
            <a:r>
              <a:rPr lang="cs-CZ" sz="1200" dirty="0" smtClean="0">
                <a:latin typeface="Century Gothic" pitchFamily="34" charset="0"/>
              </a:rPr>
              <a:t>     </a:t>
            </a: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algn="ctr">
              <a:buFontTx/>
              <a:buNone/>
              <a:defRPr/>
            </a:pPr>
            <a:endParaRPr lang="cs-CZ" sz="2800" dirty="0"/>
          </a:p>
        </p:txBody>
      </p:sp>
      <p:pic>
        <p:nvPicPr>
          <p:cNvPr id="3077" name="Picture 5" descr="ctvereck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1650" y="6192838"/>
            <a:ext cx="186055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32" t="-355" r="1311" b="2929"/>
          <a:stretch/>
        </p:blipFill>
        <p:spPr bwMode="auto">
          <a:xfrm>
            <a:off x="179512" y="1305272"/>
            <a:ext cx="510085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2" t="1450" r="3111" b="5996"/>
          <a:stretch/>
        </p:blipFill>
        <p:spPr bwMode="auto">
          <a:xfrm>
            <a:off x="4177717" y="2072842"/>
            <a:ext cx="4642755" cy="4596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Nadpis 2"/>
          <p:cNvSpPr>
            <a:spLocks noGrp="1"/>
          </p:cNvSpPr>
          <p:nvPr>
            <p:ph type="title"/>
          </p:nvPr>
        </p:nvSpPr>
        <p:spPr>
          <a:xfrm>
            <a:off x="4788024" y="1700809"/>
            <a:ext cx="3249613" cy="504055"/>
          </a:xfrm>
        </p:spPr>
        <p:txBody>
          <a:bodyPr/>
          <a:lstStyle/>
          <a:p>
            <a:r>
              <a:rPr lang="cs-CZ" sz="1400" b="1" u="sng" dirty="0" smtClean="0">
                <a:latin typeface="Century Gothic" pitchFamily="34" charset="0"/>
              </a:rPr>
              <a:t>Hodnoty CN před </a:t>
            </a:r>
            <a:r>
              <a:rPr lang="cs-CZ" sz="1400" b="1" u="sng" dirty="0" err="1" smtClean="0">
                <a:latin typeface="Century Gothic" pitchFamily="34" charset="0"/>
              </a:rPr>
              <a:t>KoPÚ</a:t>
            </a:r>
            <a:endParaRPr lang="cs-CZ" sz="1400" u="sng" dirty="0" smtClean="0">
              <a:latin typeface="Century Gothic" pitchFamily="34" charset="0"/>
            </a:endParaRPr>
          </a:p>
        </p:txBody>
      </p:sp>
      <p:pic>
        <p:nvPicPr>
          <p:cNvPr id="14" name="Picture 5" descr="ctverecky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 descr="ctverce potlacen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Státní pozemkový úřad">
            <a:hlinkClick r:id="rId7" tooltip="Státní pozemkový úřad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/>
          <p:cNvSpPr/>
          <p:nvPr/>
        </p:nvSpPr>
        <p:spPr>
          <a:xfrm>
            <a:off x="3479848" y="5589240"/>
            <a:ext cx="93610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1031576" y="5661248"/>
            <a:ext cx="936104" cy="1628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2555776" y="5706052"/>
            <a:ext cx="936104" cy="1628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2339752" y="406405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u="sng" dirty="0" smtClean="0">
                <a:solidFill>
                  <a:srgbClr val="669900"/>
                </a:solidFill>
                <a:latin typeface="Century Gothic" panose="020B0502020202020204" pitchFamily="34" charset="0"/>
              </a:rPr>
              <a:t>Analýza a rozbor současného stavu</a:t>
            </a:r>
          </a:p>
          <a:p>
            <a:pPr algn="ctr"/>
            <a:r>
              <a:rPr lang="cs-CZ" sz="2000" b="1" u="sng" dirty="0" smtClean="0">
                <a:solidFill>
                  <a:srgbClr val="669900"/>
                </a:solidFill>
                <a:latin typeface="Century Gothic" panose="020B0502020202020204" pitchFamily="34" charset="0"/>
              </a:rPr>
              <a:t>Hydrologie</a:t>
            </a:r>
            <a:endParaRPr lang="cs-CZ" sz="2000" b="1" u="sng" dirty="0">
              <a:solidFill>
                <a:srgbClr val="66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Nadpis 2"/>
          <p:cNvSpPr txBox="1">
            <a:spLocks/>
          </p:cNvSpPr>
          <p:nvPr/>
        </p:nvSpPr>
        <p:spPr bwMode="auto">
          <a:xfrm>
            <a:off x="539552" y="961913"/>
            <a:ext cx="3249613" cy="56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cs-CZ" sz="1400" b="1" u="sng" kern="0" dirty="0" smtClean="0">
                <a:latin typeface="Century Gothic" pitchFamily="34" charset="0"/>
              </a:rPr>
              <a:t>Hydrologické poměry </a:t>
            </a:r>
            <a:r>
              <a:rPr lang="cs-CZ" sz="1200" b="1" kern="0" dirty="0" smtClean="0">
                <a:latin typeface="Century Gothic" pitchFamily="34" charset="0"/>
              </a:rPr>
              <a:t/>
            </a:r>
            <a:br>
              <a:rPr lang="cs-CZ" sz="1200" b="1" kern="0" dirty="0" smtClean="0">
                <a:latin typeface="Century Gothic" pitchFamily="34" charset="0"/>
              </a:rPr>
            </a:br>
            <a:r>
              <a:rPr lang="cs-CZ" sz="1200" kern="0" dirty="0" smtClean="0">
                <a:latin typeface="Century Gothic" pitchFamily="34" charset="0"/>
              </a:rPr>
              <a:t>( směry odtoku, místa akumulace)</a:t>
            </a:r>
            <a:br>
              <a:rPr lang="cs-CZ" sz="1200" kern="0" dirty="0" smtClean="0">
                <a:latin typeface="Century Gothic" pitchFamily="34" charset="0"/>
              </a:rPr>
            </a:br>
            <a:endParaRPr lang="cs-CZ" sz="1200" kern="0" dirty="0" smtClean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7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>
              <a:buFontTx/>
              <a:buNone/>
              <a:defRPr/>
            </a:pPr>
            <a:endParaRPr lang="cs-CZ" sz="1600" dirty="0"/>
          </a:p>
          <a:p>
            <a:pPr marL="0" indent="0" algn="ctr">
              <a:buFontTx/>
              <a:buNone/>
              <a:defRPr/>
            </a:pP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algn="ctr">
              <a:buFontTx/>
              <a:buNone/>
              <a:defRPr/>
            </a:pPr>
            <a:endParaRPr lang="cs-CZ" sz="28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860032" y="1808163"/>
            <a:ext cx="3829943" cy="4418012"/>
          </a:xfrm>
          <a:prstGeom prst="rect">
            <a:avLst/>
          </a:prstGeom>
          <a:noFill/>
          <a:ln>
            <a:noFill/>
          </a:ln>
          <a:extLst/>
        </p:spPr>
        <p:txBody>
          <a:bodyPr lIns="91434" tIns="45717" rIns="91434" bIns="45717"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cs-CZ" altLang="cs-CZ" sz="2000" dirty="0" smtClean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defRPr/>
            </a:pPr>
            <a:endParaRPr lang="cs-CZ" altLang="cs-CZ" sz="2000" dirty="0" smtClean="0"/>
          </a:p>
        </p:txBody>
      </p:sp>
      <p:pic>
        <p:nvPicPr>
          <p:cNvPr id="14" name="Picture 9" descr="ctverce potlace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04" y="188640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ctvereck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Státní pozemkový úřad">
            <a:hlinkClick r:id="rId5" tooltip="Státní pozemkový úřad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Zástupný symbol pro obsah 9" descr="SAR_PSZ_cele_upr_1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4" b="9166"/>
          <a:stretch/>
        </p:blipFill>
        <p:spPr bwMode="auto">
          <a:xfrm>
            <a:off x="35496" y="896133"/>
            <a:ext cx="5328592" cy="58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bdélník 17"/>
          <p:cNvSpPr/>
          <p:nvPr/>
        </p:nvSpPr>
        <p:spPr>
          <a:xfrm>
            <a:off x="2126188" y="452703"/>
            <a:ext cx="54697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2000" b="1" u="sng" kern="0" dirty="0" smtClean="0">
                <a:solidFill>
                  <a:srgbClr val="669900"/>
                </a:solidFill>
                <a:latin typeface="Century Gothic" pitchFamily="34" charset="0"/>
                <a:ea typeface="+mj-ea"/>
                <a:cs typeface="+mj-cs"/>
              </a:rPr>
              <a:t>POZEMKOVÉ ÚPRAVY - PLÁN </a:t>
            </a:r>
            <a:r>
              <a:rPr lang="cs-CZ" sz="2000" b="1" u="sng" kern="0" dirty="0">
                <a:solidFill>
                  <a:srgbClr val="669900"/>
                </a:solidFill>
                <a:latin typeface="Century Gothic" pitchFamily="34" charset="0"/>
                <a:ea typeface="+mj-ea"/>
                <a:cs typeface="+mj-cs"/>
              </a:rPr>
              <a:t>SPOLEČNÝCH </a:t>
            </a:r>
            <a:endParaRPr lang="cs-CZ" sz="2000" b="1" u="sng" kern="0" dirty="0" smtClean="0">
              <a:solidFill>
                <a:srgbClr val="669900"/>
              </a:solidFill>
              <a:latin typeface="Century Gothic" pitchFamily="34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cs-CZ" sz="2000" b="1" u="sng" kern="0" dirty="0" smtClean="0">
                <a:solidFill>
                  <a:srgbClr val="669900"/>
                </a:solidFill>
                <a:latin typeface="Century Gothic" pitchFamily="34" charset="0"/>
                <a:ea typeface="+mj-ea"/>
                <a:cs typeface="+mj-cs"/>
              </a:rPr>
              <a:t>ZAŘÍZENÍ</a:t>
            </a:r>
            <a:endParaRPr lang="cs-CZ" sz="2000" b="1" u="sng" kern="0" dirty="0">
              <a:solidFill>
                <a:srgbClr val="66990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5292154" y="1412776"/>
            <a:ext cx="3816350" cy="36009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1600" b="1" dirty="0" smtClean="0">
                <a:latin typeface="Century Gothic" pitchFamily="34" charset="0"/>
                <a:ea typeface="+mj-ea"/>
                <a:cs typeface="+mj-cs"/>
              </a:rPr>
              <a:t>Protierozní opatření </a:t>
            </a:r>
            <a:endParaRPr lang="cs-CZ" sz="1600" b="1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cs-CZ" sz="1400" dirty="0" smtClean="0">
                <a:latin typeface="Century Gothic" pitchFamily="34" charset="0"/>
                <a:ea typeface="+mj-ea"/>
                <a:cs typeface="+mj-cs"/>
              </a:rPr>
              <a:t>organizační </a:t>
            </a:r>
            <a:r>
              <a:rPr lang="cs-CZ" sz="1400" dirty="0">
                <a:latin typeface="Century Gothic" pitchFamily="34" charset="0"/>
              </a:rPr>
              <a:t>–</a:t>
            </a:r>
            <a:r>
              <a:rPr lang="cs-CZ" sz="1400" dirty="0" smtClean="0"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cs-CZ" sz="1200" dirty="0">
                <a:latin typeface="Century Gothic" pitchFamily="34" charset="0"/>
              </a:rPr>
              <a:t>ochranné zatravnění, </a:t>
            </a:r>
            <a:r>
              <a:rPr lang="cs-CZ" sz="1200" dirty="0" smtClean="0">
                <a:latin typeface="Century Gothic" pitchFamily="34" charset="0"/>
              </a:rPr>
              <a:t>protierozní </a:t>
            </a:r>
            <a:r>
              <a:rPr lang="cs-CZ" sz="1200" dirty="0">
                <a:latin typeface="Century Gothic" pitchFamily="34" charset="0"/>
              </a:rPr>
              <a:t>rozmístění </a:t>
            </a:r>
            <a:r>
              <a:rPr lang="cs-CZ" sz="1200" dirty="0" smtClean="0">
                <a:latin typeface="Century Gothic" pitchFamily="34" charset="0"/>
              </a:rPr>
              <a:t>plodin</a:t>
            </a:r>
            <a:r>
              <a:rPr lang="cs-CZ" sz="1400" dirty="0" smtClean="0">
                <a:latin typeface="Century Gothic" pitchFamily="34" charset="0"/>
                <a:ea typeface="+mj-ea"/>
                <a:cs typeface="+mj-cs"/>
              </a:rPr>
              <a:t> </a:t>
            </a:r>
          </a:p>
          <a:p>
            <a:pPr>
              <a:defRPr/>
            </a:pPr>
            <a:r>
              <a:rPr lang="cs-CZ" sz="1400" dirty="0" smtClean="0">
                <a:latin typeface="Century Gothic" pitchFamily="34" charset="0"/>
                <a:ea typeface="+mj-ea"/>
                <a:cs typeface="+mj-cs"/>
              </a:rPr>
              <a:t>agrotechnická </a:t>
            </a:r>
            <a:r>
              <a:rPr lang="cs-CZ" sz="1400" dirty="0">
                <a:latin typeface="Century Gothic" pitchFamily="34" charset="0"/>
              </a:rPr>
              <a:t>–</a:t>
            </a:r>
            <a:r>
              <a:rPr lang="cs-CZ" sz="1400" dirty="0" smtClean="0"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cs-CZ" sz="1200" dirty="0">
                <a:latin typeface="Century Gothic" pitchFamily="34" charset="0"/>
              </a:rPr>
              <a:t>výsev do ochranné plodiny, </a:t>
            </a:r>
            <a:r>
              <a:rPr lang="cs-CZ" sz="1200" dirty="0" smtClean="0">
                <a:latin typeface="Century Gothic" pitchFamily="34" charset="0"/>
              </a:rPr>
              <a:t>strniště, zatravnění </a:t>
            </a:r>
            <a:r>
              <a:rPr lang="cs-CZ" sz="1200" dirty="0" err="1" smtClean="0">
                <a:latin typeface="Century Gothic" pitchFamily="34" charset="0"/>
              </a:rPr>
              <a:t>meziřadí</a:t>
            </a:r>
            <a:endParaRPr lang="cs-CZ" sz="1200" dirty="0" smtClean="0">
              <a:latin typeface="Century Gothic" pitchFamily="34" charset="0"/>
            </a:endParaRPr>
          </a:p>
          <a:p>
            <a:pPr>
              <a:defRPr/>
            </a:pPr>
            <a:r>
              <a:rPr lang="cs-CZ" sz="1400" dirty="0" smtClean="0">
                <a:latin typeface="Century Gothic" pitchFamily="34" charset="0"/>
                <a:ea typeface="+mj-ea"/>
                <a:cs typeface="+mj-cs"/>
              </a:rPr>
              <a:t>technická – </a:t>
            </a:r>
            <a:r>
              <a:rPr lang="cs-CZ" sz="1200" dirty="0" err="1" smtClean="0">
                <a:latin typeface="Century Gothic" pitchFamily="34" charset="0"/>
                <a:ea typeface="+mj-ea"/>
                <a:cs typeface="+mj-cs"/>
              </a:rPr>
              <a:t>průlehy</a:t>
            </a:r>
            <a:r>
              <a:rPr lang="cs-CZ" sz="1200" dirty="0" smtClean="0">
                <a:latin typeface="Century Gothic" pitchFamily="34" charset="0"/>
                <a:ea typeface="+mj-ea"/>
                <a:cs typeface="+mj-cs"/>
              </a:rPr>
              <a:t>, meze, sedimentační nádrže</a:t>
            </a:r>
            <a:endParaRPr lang="cs-CZ" sz="1200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endParaRPr lang="cs-CZ" sz="1400" dirty="0" smtClean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endParaRPr lang="cs-CZ" sz="1400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cs-CZ" sz="1200" b="1" dirty="0" smtClean="0">
                <a:latin typeface="Century Gothic" pitchFamily="34" charset="0"/>
                <a:ea typeface="+mj-ea"/>
                <a:cs typeface="+mj-cs"/>
              </a:rPr>
              <a:t>Vodohospodářská opatření</a:t>
            </a:r>
            <a:endParaRPr lang="cs-CZ" sz="1200" b="1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cs-CZ" sz="1100" dirty="0" smtClean="0">
                <a:latin typeface="Century Gothic" pitchFamily="34" charset="0"/>
                <a:ea typeface="+mj-ea"/>
                <a:cs typeface="+mj-cs"/>
              </a:rPr>
              <a:t>vodní nádrže suché/se stálým nadržením, revitalizace vodních toků</a:t>
            </a:r>
            <a:endParaRPr lang="cs-CZ" sz="1100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endParaRPr lang="cs-CZ" sz="1200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cs-CZ" sz="1200" b="1" dirty="0" smtClean="0">
                <a:latin typeface="Century Gothic" pitchFamily="34" charset="0"/>
                <a:ea typeface="+mj-ea"/>
                <a:cs typeface="+mj-cs"/>
              </a:rPr>
              <a:t>Opatření ke zpřístupnění pozemků</a:t>
            </a:r>
            <a:endParaRPr lang="cs-CZ" sz="1200" b="1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cs-CZ" sz="1100" dirty="0" smtClean="0">
                <a:latin typeface="Century Gothic" pitchFamily="34" charset="0"/>
                <a:ea typeface="+mj-ea"/>
                <a:cs typeface="+mj-cs"/>
              </a:rPr>
              <a:t>polní cesty (hlavní, vedlejší, doplňkové)</a:t>
            </a:r>
            <a:endParaRPr lang="cs-CZ" sz="1100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endParaRPr lang="cs-CZ" sz="1200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cs-CZ" sz="1200" b="1" dirty="0" smtClean="0">
                <a:latin typeface="Century Gothic" pitchFamily="34" charset="0"/>
                <a:ea typeface="+mj-ea"/>
                <a:cs typeface="+mj-cs"/>
              </a:rPr>
              <a:t>Opatření k ochraně a tvorbě ŽP</a:t>
            </a:r>
            <a:endParaRPr lang="cs-CZ" sz="1200" b="1" dirty="0">
              <a:latin typeface="Century Gothic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lang="cs-CZ" sz="1100" dirty="0" smtClean="0">
                <a:latin typeface="Century Gothic" pitchFamily="34" charset="0"/>
                <a:ea typeface="+mj-ea"/>
                <a:cs typeface="+mj-cs"/>
              </a:rPr>
              <a:t>ÚSES (biocentra, biokoridory), rozptýlená zeleň</a:t>
            </a:r>
            <a:endParaRPr lang="cs-CZ" sz="1100" dirty="0"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4716016" y="6041509"/>
            <a:ext cx="4366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b="1" dirty="0" smtClean="0">
                <a:latin typeface="Century Gothic" pitchFamily="34" charset="0"/>
              </a:rPr>
              <a:t>Schvaluje zastupitelstvo obce a DOSS</a:t>
            </a:r>
            <a:endParaRPr lang="cs-CZ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ctvereck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ctverce potlacen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2" descr="Státní pozemkový úřad">
            <a:hlinkClick r:id="rId5" tooltip="Státní pozemkový úřad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bdélník 11"/>
          <p:cNvSpPr/>
          <p:nvPr/>
        </p:nvSpPr>
        <p:spPr>
          <a:xfrm>
            <a:off x="3370416" y="580618"/>
            <a:ext cx="2836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2000" b="1" u="sng" dirty="0" smtClean="0">
                <a:solidFill>
                  <a:srgbClr val="669900"/>
                </a:solidFill>
                <a:latin typeface="Century Gothic" pitchFamily="34" charset="0"/>
              </a:rPr>
              <a:t>REALIZACE PRVKŮ PSZ</a:t>
            </a:r>
          </a:p>
        </p:txBody>
      </p:sp>
      <p:pic>
        <p:nvPicPr>
          <p:cNvPr id="13" name="Obrázek 12" descr="01_viz_poldrlichnov.JPG"/>
          <p:cNvPicPr>
            <a:picLocks noChangeAspect="1"/>
          </p:cNvPicPr>
          <p:nvPr/>
        </p:nvPicPr>
        <p:blipFill rotWithShape="1">
          <a:blip r:embed="rId7"/>
          <a:srcRect l="2106" t="2918" r="34737" b="37254"/>
          <a:stretch/>
        </p:blipFill>
        <p:spPr>
          <a:xfrm>
            <a:off x="2181955" y="3645024"/>
            <a:ext cx="4320479" cy="2952327"/>
          </a:xfrm>
          <a:prstGeom prst="rect">
            <a:avLst/>
          </a:prstGeom>
        </p:spPr>
      </p:pic>
      <p:pic>
        <p:nvPicPr>
          <p:cNvPr id="14" name="Obrázek 13" descr="02_viz_LichnovII_kontury.jpg"/>
          <p:cNvPicPr>
            <a:picLocks noChangeAspect="1"/>
          </p:cNvPicPr>
          <p:nvPr/>
        </p:nvPicPr>
        <p:blipFill rotWithShape="1">
          <a:blip r:embed="rId8"/>
          <a:srcRect l="2101" t="2950" r="34753" b="37233"/>
          <a:stretch/>
        </p:blipFill>
        <p:spPr>
          <a:xfrm>
            <a:off x="2197108" y="3655379"/>
            <a:ext cx="4310378" cy="2945424"/>
          </a:xfrm>
          <a:prstGeom prst="rect">
            <a:avLst/>
          </a:prstGeom>
        </p:spPr>
      </p:pic>
      <p:pic>
        <p:nvPicPr>
          <p:cNvPr id="16" name="Obrázek 15" descr="03_viz_LichnovII_Hs.jpg"/>
          <p:cNvPicPr>
            <a:picLocks noChangeAspect="1"/>
          </p:cNvPicPr>
          <p:nvPr/>
        </p:nvPicPr>
        <p:blipFill rotWithShape="1">
          <a:blip r:embed="rId9"/>
          <a:srcRect l="2033" t="2851" r="34821" b="37333"/>
          <a:stretch/>
        </p:blipFill>
        <p:spPr>
          <a:xfrm>
            <a:off x="2195736" y="3645024"/>
            <a:ext cx="4320480" cy="2952328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94972" y="1157898"/>
            <a:ext cx="2912825" cy="2199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P1010065"/>
          <p:cNvPicPr>
            <a:picLocks noChangeAspect="1" noChangeArrowheads="1"/>
          </p:cNvPicPr>
          <p:nvPr/>
        </p:nvPicPr>
        <p:blipFill rotWithShape="1">
          <a:blip r:embed="rId11" cstate="print"/>
          <a:srcRect l="4867" t="-1" b="23872"/>
          <a:stretch/>
        </p:blipFill>
        <p:spPr bwMode="auto">
          <a:xfrm>
            <a:off x="1547664" y="1157897"/>
            <a:ext cx="2912825" cy="219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Line 10"/>
          <p:cNvSpPr>
            <a:spLocks noChangeShapeType="1"/>
          </p:cNvSpPr>
          <p:nvPr/>
        </p:nvSpPr>
        <p:spPr bwMode="auto">
          <a:xfrm flipH="1">
            <a:off x="3935236" y="1407553"/>
            <a:ext cx="2134463" cy="0"/>
          </a:xfrm>
          <a:prstGeom prst="line">
            <a:avLst/>
          </a:prstGeom>
          <a:noFill/>
          <a:ln w="254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52365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1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0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0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3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11"/>
          <p:cNvSpPr>
            <a:spLocks noChangeArrowheads="1"/>
          </p:cNvSpPr>
          <p:nvPr/>
        </p:nvSpPr>
        <p:spPr bwMode="auto">
          <a:xfrm>
            <a:off x="251520" y="1268413"/>
            <a:ext cx="82804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400">
              <a:solidFill>
                <a:srgbClr val="B2B2B2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30439230"/>
              </p:ext>
            </p:extLst>
          </p:nvPr>
        </p:nvGraphicFramePr>
        <p:xfrm>
          <a:off x="1380232" y="1538288"/>
          <a:ext cx="6096000" cy="433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Obousměrná svislá šipka 5"/>
          <p:cNvSpPr/>
          <p:nvPr/>
        </p:nvSpPr>
        <p:spPr>
          <a:xfrm>
            <a:off x="4246389" y="2218512"/>
            <a:ext cx="290661" cy="9360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ousměrná svislá šipka 17"/>
          <p:cNvSpPr/>
          <p:nvPr/>
        </p:nvSpPr>
        <p:spPr>
          <a:xfrm rot="2880000">
            <a:off x="3274790" y="4048634"/>
            <a:ext cx="290661" cy="12600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ousměrná svislá šipka 18"/>
          <p:cNvSpPr/>
          <p:nvPr/>
        </p:nvSpPr>
        <p:spPr>
          <a:xfrm rot="-2880000">
            <a:off x="5280376" y="4097742"/>
            <a:ext cx="290661" cy="12600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" name="Picture 5" descr="E:\PFiles\MSOffice\Clipart\corpbas\j0078711.wmf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0126" y="2546982"/>
            <a:ext cx="689978" cy="1674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ctverecky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ctverce potlacene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2" descr="Státní pozemkový úřad">
            <a:hlinkClick r:id="rId11" tooltip="Státní pozemkový úřad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bdélník 11"/>
          <p:cNvSpPr/>
          <p:nvPr/>
        </p:nvSpPr>
        <p:spPr>
          <a:xfrm>
            <a:off x="1977402" y="580618"/>
            <a:ext cx="56220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2000" b="1" u="sng" dirty="0" smtClean="0">
                <a:solidFill>
                  <a:srgbClr val="669900"/>
                </a:solidFill>
                <a:latin typeface="Century Gothic" pitchFamily="34" charset="0"/>
              </a:rPr>
              <a:t>GENEREL VODNÍHO HOSPODÁŘSTVÍ </a:t>
            </a:r>
            <a:r>
              <a:rPr lang="cs-CZ" sz="2000" b="1" u="sng" dirty="0" smtClean="0">
                <a:solidFill>
                  <a:srgbClr val="669900"/>
                </a:solidFill>
                <a:latin typeface="Century Gothic" pitchFamily="34" charset="0"/>
              </a:rPr>
              <a:t>KRAJINY</a:t>
            </a:r>
          </a:p>
          <a:p>
            <a:pPr algn="ctr">
              <a:defRPr/>
            </a:pPr>
            <a:r>
              <a:rPr lang="cs-CZ" sz="2000" b="1" u="sng" dirty="0" smtClean="0">
                <a:solidFill>
                  <a:srgbClr val="669900"/>
                </a:solidFill>
                <a:latin typeface="Century Gothic" pitchFamily="34" charset="0"/>
              </a:rPr>
              <a:t>ČESKÉ REPUBLIKY</a:t>
            </a:r>
            <a:endParaRPr lang="cs-CZ" sz="2000" b="1" u="sng" dirty="0" smtClean="0">
              <a:solidFill>
                <a:srgbClr val="6699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463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élník 1"/>
          <p:cNvSpPr/>
          <p:nvPr/>
        </p:nvSpPr>
        <p:spPr>
          <a:xfrm>
            <a:off x="3563888" y="1700808"/>
            <a:ext cx="1713935" cy="108012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cs-CZ" sz="2400" b="1" dirty="0">
                <a:latin typeface="Century Gothic" panose="020B0502020202020204" pitchFamily="34" charset="0"/>
              </a:rPr>
              <a:t>SPÚ</a:t>
            </a:r>
            <a:endParaRPr lang="cs-CZ" sz="1600" b="1" dirty="0">
              <a:latin typeface="Century Gothic" panose="020B0502020202020204" pitchFamily="34" charset="0"/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4580124" y="2911623"/>
            <a:ext cx="1792076" cy="1260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cs-CZ" sz="1600" dirty="0">
                <a:latin typeface="Century Gothic" panose="020B0502020202020204" pitchFamily="34" charset="0"/>
              </a:rPr>
              <a:t>AGRÁRNÍ</a:t>
            </a:r>
          </a:p>
          <a:p>
            <a:pPr lvl="0" algn="ctr"/>
            <a:r>
              <a:rPr lang="cs-CZ" sz="1600" dirty="0">
                <a:latin typeface="Century Gothic" panose="020B0502020202020204" pitchFamily="34" charset="0"/>
              </a:rPr>
              <a:t>KOMORA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2555776" y="2912243"/>
            <a:ext cx="1792076" cy="1260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s-CZ" sz="1200" b="1" dirty="0" smtClean="0">
                <a:latin typeface="Century Gothic" panose="020B0502020202020204" pitchFamily="34" charset="0"/>
              </a:rPr>
              <a:t>MENDELU</a:t>
            </a:r>
            <a:endParaRPr lang="en-US" sz="1200" b="1" dirty="0">
              <a:latin typeface="Century Gothic" panose="020B0502020202020204" pitchFamily="34" charset="0"/>
            </a:endParaRPr>
          </a:p>
          <a:p>
            <a:pPr lvl="0"/>
            <a:r>
              <a:rPr lang="en-US" sz="1200" dirty="0" smtClean="0">
                <a:latin typeface="Century Gothic" panose="020B0502020202020204" pitchFamily="34" charset="0"/>
              </a:rPr>
              <a:t>VUT</a:t>
            </a:r>
            <a:r>
              <a:rPr lang="cs-CZ" sz="1200" dirty="0" smtClean="0">
                <a:latin typeface="Century Gothic" panose="020B0502020202020204" pitchFamily="34" charset="0"/>
              </a:rPr>
              <a:t>, </a:t>
            </a:r>
            <a:r>
              <a:rPr lang="en-US" sz="1200" dirty="0" smtClean="0">
                <a:latin typeface="Century Gothic" panose="020B0502020202020204" pitchFamily="34" charset="0"/>
              </a:rPr>
              <a:t>V</a:t>
            </a:r>
            <a:r>
              <a:rPr lang="cs-CZ" sz="1200" dirty="0">
                <a:latin typeface="Century Gothic" panose="020B0502020202020204" pitchFamily="34" charset="0"/>
              </a:rPr>
              <a:t>Ú</a:t>
            </a:r>
            <a:r>
              <a:rPr lang="en-US" sz="1200" dirty="0" smtClean="0">
                <a:latin typeface="Century Gothic" panose="020B0502020202020204" pitchFamily="34" charset="0"/>
              </a:rPr>
              <a:t>MOP</a:t>
            </a:r>
            <a:r>
              <a:rPr lang="cs-CZ" sz="1200" dirty="0" smtClean="0">
                <a:latin typeface="Century Gothic" panose="020B0502020202020204" pitchFamily="34" charset="0"/>
              </a:rPr>
              <a:t>,</a:t>
            </a:r>
            <a:endParaRPr lang="cs-CZ" sz="1200" dirty="0">
              <a:latin typeface="Century Gothic" panose="020B0502020202020204" pitchFamily="34" charset="0"/>
            </a:endParaRPr>
          </a:p>
          <a:p>
            <a:pPr lvl="0"/>
            <a:r>
              <a:rPr lang="cs-CZ" sz="1200" dirty="0">
                <a:latin typeface="Century Gothic" panose="020B0502020202020204" pitchFamily="34" charset="0"/>
              </a:rPr>
              <a:t>VÚV </a:t>
            </a:r>
            <a:r>
              <a:rPr lang="cs-CZ" sz="1200" dirty="0" smtClean="0">
                <a:latin typeface="Century Gothic" panose="020B0502020202020204" pitchFamily="34" charset="0"/>
              </a:rPr>
              <a:t>TGM, ČHMÚ,</a:t>
            </a:r>
            <a:endParaRPr lang="cs-CZ" sz="1200" dirty="0">
              <a:latin typeface="Century Gothic" panose="020B0502020202020204" pitchFamily="34" charset="0"/>
            </a:endParaRPr>
          </a:p>
          <a:p>
            <a:pPr lvl="0"/>
            <a:r>
              <a:rPr lang="cs-CZ" sz="1200" dirty="0">
                <a:latin typeface="Century Gothic" panose="020B0502020202020204" pitchFamily="34" charset="0"/>
              </a:rPr>
              <a:t>Czech </a:t>
            </a:r>
            <a:r>
              <a:rPr lang="cs-CZ" sz="1200" dirty="0" smtClean="0">
                <a:latin typeface="Century Gothic" panose="020B0502020202020204" pitchFamily="34" charset="0"/>
              </a:rPr>
              <a:t>Globe,</a:t>
            </a:r>
          </a:p>
          <a:p>
            <a:pPr lvl="0"/>
            <a:r>
              <a:rPr lang="cs-CZ" sz="1200" dirty="0" smtClean="0">
                <a:latin typeface="Century Gothic" panose="020B0502020202020204" pitchFamily="34" charset="0"/>
              </a:rPr>
              <a:t>VÚRV, povodí Moravy</a:t>
            </a:r>
          </a:p>
        </p:txBody>
      </p:sp>
      <p:sp>
        <p:nvSpPr>
          <p:cNvPr id="14" name="Zaoblený obdélník 13"/>
          <p:cNvSpPr/>
          <p:nvPr/>
        </p:nvSpPr>
        <p:spPr>
          <a:xfrm>
            <a:off x="1907704" y="4293096"/>
            <a:ext cx="5112568" cy="121313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cs-CZ" sz="2400" dirty="0">
                <a:latin typeface="Century Gothic" panose="020B0502020202020204" pitchFamily="34" charset="0"/>
              </a:rPr>
              <a:t>Projekt zacílený do zemědělské praxe</a:t>
            </a:r>
          </a:p>
        </p:txBody>
      </p:sp>
      <p:pic>
        <p:nvPicPr>
          <p:cNvPr id="16" name="Picture 5" descr="ctvereck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ctverce potlacen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Státní pozemkový úřad">
            <a:hlinkClick r:id="rId5" tooltip="Státní pozemkový úřad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ovéPole 16"/>
          <p:cNvSpPr txBox="1"/>
          <p:nvPr/>
        </p:nvSpPr>
        <p:spPr>
          <a:xfrm>
            <a:off x="1331640" y="408543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u="sng" dirty="0" smtClean="0">
                <a:solidFill>
                  <a:srgbClr val="669900"/>
                </a:solidFill>
                <a:latin typeface="Century Gothic" panose="020B0502020202020204" pitchFamily="34" charset="0"/>
              </a:rPr>
              <a:t>Pracovní tým a jeho cíl</a:t>
            </a:r>
            <a:endParaRPr lang="cs-CZ" sz="2000" b="1" u="sng" dirty="0">
              <a:solidFill>
                <a:srgbClr val="6699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78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https://eagri.cz/ssl/web/file/47402/logo_pozemkove_uprav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cs-CZ" altLang="cs-CZ"/>
          </a:p>
        </p:txBody>
      </p:sp>
      <p:pic>
        <p:nvPicPr>
          <p:cNvPr id="5123" name="Picture 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387350"/>
            <a:ext cx="9136062" cy="645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tvereck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bdélník 12"/>
          <p:cNvSpPr/>
          <p:nvPr/>
        </p:nvSpPr>
        <p:spPr>
          <a:xfrm>
            <a:off x="527308" y="3356992"/>
            <a:ext cx="8100000" cy="1338828"/>
          </a:xfrm>
          <a:prstGeom prst="rect">
            <a:avLst/>
          </a:prstGeom>
          <a:solidFill>
            <a:schemeClr val="bg2">
              <a:lumMod val="20000"/>
              <a:lumOff val="80000"/>
              <a:alpha val="85000"/>
            </a:schemeClr>
          </a:solidFill>
          <a:ln w="349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cs-CZ" b="1" dirty="0" smtClean="0">
                <a:latin typeface="Century Gothic" pitchFamily="34" charset="0"/>
              </a:rPr>
              <a:t>Až </a:t>
            </a:r>
            <a:r>
              <a:rPr lang="cs-CZ" b="1" dirty="0">
                <a:latin typeface="Century Gothic" pitchFamily="34" charset="0"/>
              </a:rPr>
              <a:t>3,7 % plochy ZPF lze považovat za mimořádně </a:t>
            </a:r>
            <a:r>
              <a:rPr lang="cs-CZ" b="1" dirty="0" smtClean="0">
                <a:latin typeface="Century Gothic" pitchFamily="34" charset="0"/>
              </a:rPr>
              <a:t>ohrožené, </a:t>
            </a:r>
            <a:endParaRPr lang="cs-CZ" b="1" dirty="0">
              <a:latin typeface="Century Gothic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cs-CZ" b="1" dirty="0" smtClean="0">
                <a:latin typeface="Century Gothic" pitchFamily="34" charset="0"/>
              </a:rPr>
              <a:t>až </a:t>
            </a:r>
            <a:r>
              <a:rPr lang="cs-CZ" b="1" dirty="0">
                <a:latin typeface="Century Gothic" pitchFamily="34" charset="0"/>
              </a:rPr>
              <a:t>8,0 % plochy ZPF spadá do 3 nejvyšších stupňů </a:t>
            </a:r>
            <a:r>
              <a:rPr lang="cs-CZ" b="1" dirty="0" smtClean="0">
                <a:latin typeface="Century Gothic" pitchFamily="34" charset="0"/>
              </a:rPr>
              <a:t>ohrožení </a:t>
            </a:r>
            <a:endParaRPr lang="cs-CZ" b="1" dirty="0">
              <a:latin typeface="Century Gothic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cs-CZ" b="1" dirty="0" smtClean="0">
                <a:latin typeface="Century Gothic" pitchFamily="34" charset="0"/>
              </a:rPr>
              <a:t>a </a:t>
            </a:r>
            <a:r>
              <a:rPr lang="cs-CZ" b="1" dirty="0">
                <a:latin typeface="Century Gothic" pitchFamily="34" charset="0"/>
              </a:rPr>
              <a:t>cca </a:t>
            </a:r>
            <a:r>
              <a:rPr lang="cs-CZ" b="1" dirty="0" smtClean="0">
                <a:latin typeface="Century Gothic" pitchFamily="34" charset="0"/>
              </a:rPr>
              <a:t>50 % </a:t>
            </a:r>
            <a:r>
              <a:rPr lang="cs-CZ" b="1" dirty="0">
                <a:latin typeface="Century Gothic" pitchFamily="34" charset="0"/>
              </a:rPr>
              <a:t>plochy ZPF lze považovat za nadprůměrně ohrožené.</a:t>
            </a:r>
          </a:p>
        </p:txBody>
      </p:sp>
      <p:pic>
        <p:nvPicPr>
          <p:cNvPr id="16" name="Picture 9" descr="ctverce potlacen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2" descr="Státní pozemkový úřad">
            <a:hlinkClick r:id="rId5" tooltip="Státní pozemkový úřad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761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https://eagri.cz/ssl/web/file/47402/logo_pozemkove_uprav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9222" name="Zástupný symbol pro obsah 2"/>
          <p:cNvSpPr txBox="1">
            <a:spLocks/>
          </p:cNvSpPr>
          <p:nvPr/>
        </p:nvSpPr>
        <p:spPr bwMode="auto">
          <a:xfrm>
            <a:off x="21704" y="1412776"/>
            <a:ext cx="893655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cs-CZ" altLang="cs-CZ" sz="1600" dirty="0" smtClean="0">
                <a:latin typeface="Century Gothic" panose="020B0502020202020204" pitchFamily="34" charset="0"/>
              </a:rPr>
              <a:t>Pokračovat v podrobné analýze a návrhu opatření – pilotní projekty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600" dirty="0" smtClean="0">
                <a:latin typeface="Century Gothic" panose="020B0502020202020204" pitchFamily="34" charset="0"/>
              </a:rPr>
              <a:t>Zpracovat variantní </a:t>
            </a:r>
            <a:r>
              <a:rPr lang="cs-CZ" sz="1600" dirty="0">
                <a:latin typeface="Century Gothic" panose="020B0502020202020204" pitchFamily="34" charset="0"/>
              </a:rPr>
              <a:t>řešení pro zvýšení </a:t>
            </a:r>
            <a:r>
              <a:rPr lang="cs-CZ" sz="1600" dirty="0" smtClean="0">
                <a:latin typeface="Century Gothic" panose="020B0502020202020204" pitchFamily="34" charset="0"/>
              </a:rPr>
              <a:t>odolnosti </a:t>
            </a:r>
            <a:r>
              <a:rPr lang="cs-CZ" sz="1600" dirty="0">
                <a:latin typeface="Century Gothic" panose="020B0502020202020204" pitchFamily="34" charset="0"/>
              </a:rPr>
              <a:t>krajiny při výskytu hydrometeorologických </a:t>
            </a:r>
            <a:r>
              <a:rPr lang="cs-CZ" sz="1600" dirty="0" smtClean="0">
                <a:latin typeface="Century Gothic" panose="020B0502020202020204" pitchFamily="34" charset="0"/>
              </a:rPr>
              <a:t>extrémů</a:t>
            </a:r>
            <a:endParaRPr lang="cs-CZ" sz="1600" dirty="0">
              <a:latin typeface="Century Gothic" panose="020B0502020202020204" pitchFamily="34" charset="0"/>
            </a:endParaRPr>
          </a:p>
          <a:p>
            <a:pPr eaLnBrk="1" hangingPunct="1">
              <a:spcBef>
                <a:spcPts val="0"/>
              </a:spcBef>
            </a:pPr>
            <a:endParaRPr lang="cs-CZ" altLang="cs-CZ" sz="1600" dirty="0">
              <a:latin typeface="Century Gothic" pitchFamily="34" charset="0"/>
            </a:endParaRPr>
          </a:p>
          <a:p>
            <a:pPr algn="just" eaLnBrk="1" hangingPunct="1">
              <a:spcBef>
                <a:spcPts val="0"/>
              </a:spcBef>
              <a:buFontTx/>
              <a:buNone/>
            </a:pPr>
            <a:endParaRPr lang="cs-CZ" altLang="cs-CZ" sz="1800" dirty="0">
              <a:latin typeface="Century Gothic" pitchFamily="34" charset="0"/>
            </a:endParaRPr>
          </a:p>
        </p:txBody>
      </p:sp>
      <p:sp>
        <p:nvSpPr>
          <p:cNvPr id="20487" name="Obdélník 1"/>
          <p:cNvSpPr>
            <a:spLocks noChangeArrowheads="1"/>
          </p:cNvSpPr>
          <p:nvPr/>
        </p:nvSpPr>
        <p:spPr bwMode="auto">
          <a:xfrm>
            <a:off x="395288" y="1052066"/>
            <a:ext cx="69913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1600" b="1" dirty="0" smtClean="0">
                <a:latin typeface="Century Gothic" pitchFamily="34" charset="0"/>
              </a:rPr>
              <a:t>Krátkodobé (1 rok)</a:t>
            </a:r>
            <a:endParaRPr lang="cs-CZ" sz="1600" b="1" dirty="0">
              <a:latin typeface="Century Gothic" pitchFamily="34" charset="0"/>
            </a:endParaRPr>
          </a:p>
        </p:txBody>
      </p:sp>
      <p:sp>
        <p:nvSpPr>
          <p:cNvPr id="11" name="Obdélník 1"/>
          <p:cNvSpPr>
            <a:spLocks noChangeArrowheads="1"/>
          </p:cNvSpPr>
          <p:nvPr/>
        </p:nvSpPr>
        <p:spPr bwMode="auto">
          <a:xfrm>
            <a:off x="395536" y="2564904"/>
            <a:ext cx="69913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1600" b="1" dirty="0" smtClean="0">
                <a:latin typeface="Century Gothic" pitchFamily="34" charset="0"/>
              </a:rPr>
              <a:t>Střednědobé (10 - 15 let)</a:t>
            </a:r>
            <a:endParaRPr lang="cs-CZ" sz="1600" b="1" dirty="0">
              <a:latin typeface="Century Gothic" pitchFamily="34" charset="0"/>
            </a:endParaRPr>
          </a:p>
        </p:txBody>
      </p:sp>
      <p:sp>
        <p:nvSpPr>
          <p:cNvPr id="12" name="Obdélník 1"/>
          <p:cNvSpPr>
            <a:spLocks noChangeArrowheads="1"/>
          </p:cNvSpPr>
          <p:nvPr/>
        </p:nvSpPr>
        <p:spPr bwMode="auto">
          <a:xfrm>
            <a:off x="395536" y="5609555"/>
            <a:ext cx="69913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1600" b="1" dirty="0" smtClean="0">
                <a:latin typeface="Century Gothic" pitchFamily="34" charset="0"/>
              </a:rPr>
              <a:t>Dlouhodobé (více než 20 let)</a:t>
            </a:r>
            <a:endParaRPr lang="cs-CZ" sz="1600" b="1" dirty="0">
              <a:latin typeface="Century Gothic" pitchFamily="34" charset="0"/>
            </a:endParaRPr>
          </a:p>
        </p:txBody>
      </p:sp>
      <p:sp>
        <p:nvSpPr>
          <p:cNvPr id="13" name="Zástupný symbol pro obsah 2"/>
          <p:cNvSpPr txBox="1">
            <a:spLocks/>
          </p:cNvSpPr>
          <p:nvPr/>
        </p:nvSpPr>
        <p:spPr bwMode="auto">
          <a:xfrm>
            <a:off x="35495" y="2688605"/>
            <a:ext cx="8922767" cy="2612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0"/>
              </a:spcBef>
            </a:pPr>
            <a:endParaRPr lang="cs-CZ" sz="1600" dirty="0">
              <a:latin typeface="Century Gothic" panose="020B0502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600" dirty="0">
                <a:latin typeface="Century Gothic" panose="020B0502020202020204" pitchFamily="34" charset="0"/>
              </a:rPr>
              <a:t>V</a:t>
            </a:r>
            <a:r>
              <a:rPr lang="cs-CZ" sz="1600" dirty="0" smtClean="0">
                <a:latin typeface="Century Gothic" panose="020B0502020202020204" pitchFamily="34" charset="0"/>
              </a:rPr>
              <a:t>ytvořit </a:t>
            </a:r>
            <a:r>
              <a:rPr lang="cs-CZ" sz="1600" dirty="0">
                <a:latin typeface="Century Gothic" panose="020B0502020202020204" pitchFamily="34" charset="0"/>
              </a:rPr>
              <a:t>legislativní rámec a finanční zajištění pro realizaci adaptačních opatření </a:t>
            </a:r>
            <a:r>
              <a:rPr lang="cs-CZ" sz="1600" dirty="0" smtClean="0">
                <a:latin typeface="Century Gothic" panose="020B0502020202020204" pitchFamily="34" charset="0"/>
              </a:rPr>
              <a:t>na vybraných </a:t>
            </a:r>
            <a:r>
              <a:rPr lang="cs-CZ" sz="1600" dirty="0">
                <a:latin typeface="Century Gothic" panose="020B0502020202020204" pitchFamily="34" charset="0"/>
              </a:rPr>
              <a:t>územích s důrazem na primární roli zemědělce jako aktivního </a:t>
            </a:r>
            <a:r>
              <a:rPr lang="cs-CZ" sz="1600" dirty="0" smtClean="0">
                <a:latin typeface="Century Gothic" panose="020B0502020202020204" pitchFamily="34" charset="0"/>
              </a:rPr>
              <a:t>subjektu;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600" dirty="0" smtClean="0">
                <a:latin typeface="Century Gothic" panose="020B0502020202020204" pitchFamily="34" charset="0"/>
              </a:rPr>
              <a:t>realizovat </a:t>
            </a:r>
            <a:r>
              <a:rPr lang="cs-CZ" sz="1600" dirty="0">
                <a:latin typeface="Century Gothic" panose="020B0502020202020204" pitchFamily="34" charset="0"/>
              </a:rPr>
              <a:t>opatření na pilotních farmách a průběžně vyhodnocovat jejich </a:t>
            </a:r>
            <a:r>
              <a:rPr lang="cs-CZ" sz="1600" dirty="0" smtClean="0">
                <a:latin typeface="Century Gothic" panose="020B0502020202020204" pitchFamily="34" charset="0"/>
              </a:rPr>
              <a:t>účinnost;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600" dirty="0" smtClean="0">
                <a:latin typeface="Century Gothic" panose="020B0502020202020204" pitchFamily="34" charset="0"/>
              </a:rPr>
              <a:t>podpořit </a:t>
            </a:r>
            <a:r>
              <a:rPr lang="cs-CZ" sz="1600" dirty="0">
                <a:latin typeface="Century Gothic" panose="020B0502020202020204" pitchFamily="34" charset="0"/>
              </a:rPr>
              <a:t>rozvoj efektivně využitelných </a:t>
            </a:r>
            <a:r>
              <a:rPr lang="cs-CZ" sz="1600" dirty="0" smtClean="0">
                <a:latin typeface="Century Gothic" panose="020B0502020202020204" pitchFamily="34" charset="0"/>
              </a:rPr>
              <a:t>závlah;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600" dirty="0" smtClean="0">
                <a:latin typeface="Century Gothic" panose="020B0502020202020204" pitchFamily="34" charset="0"/>
              </a:rPr>
              <a:t>navrhnout </a:t>
            </a:r>
            <a:r>
              <a:rPr lang="cs-CZ" sz="1600" dirty="0">
                <a:latin typeface="Century Gothic" panose="020B0502020202020204" pitchFamily="34" charset="0"/>
              </a:rPr>
              <a:t>a podpořit výstavbu </a:t>
            </a:r>
            <a:r>
              <a:rPr lang="cs-CZ" sz="1600" dirty="0" smtClean="0">
                <a:latin typeface="Century Gothic" panose="020B0502020202020204" pitchFamily="34" charset="0"/>
              </a:rPr>
              <a:t>vodních </a:t>
            </a:r>
            <a:r>
              <a:rPr lang="cs-CZ" sz="1600" dirty="0">
                <a:latin typeface="Century Gothic" panose="020B0502020202020204" pitchFamily="34" charset="0"/>
              </a:rPr>
              <a:t>nádrží s protierozní a protipovodňovou funkcí a současně jako zdroj vody pro </a:t>
            </a:r>
            <a:r>
              <a:rPr lang="cs-CZ" sz="1600" dirty="0" smtClean="0">
                <a:latin typeface="Century Gothic" panose="020B0502020202020204" pitchFamily="34" charset="0"/>
              </a:rPr>
              <a:t>období sucha;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600" dirty="0" smtClean="0">
                <a:latin typeface="Century Gothic" panose="020B0502020202020204" pitchFamily="34" charset="0"/>
              </a:rPr>
              <a:t>prosazovat postupy zpracování </a:t>
            </a:r>
            <a:r>
              <a:rPr lang="cs-CZ" sz="1600" dirty="0">
                <a:latin typeface="Century Gothic" panose="020B0502020202020204" pitchFamily="34" charset="0"/>
              </a:rPr>
              <a:t>půdy s důrazem na zachování resp. zvýšení její </a:t>
            </a:r>
            <a:r>
              <a:rPr lang="cs-CZ" sz="1600" dirty="0" smtClean="0">
                <a:latin typeface="Century Gothic" panose="020B0502020202020204" pitchFamily="34" charset="0"/>
              </a:rPr>
              <a:t>produkční/mimo-produkční schopnosti.</a:t>
            </a:r>
          </a:p>
          <a:p>
            <a:pPr>
              <a:spcBef>
                <a:spcPts val="0"/>
              </a:spcBef>
            </a:pPr>
            <a:endParaRPr lang="cs-CZ" sz="1600" dirty="0">
              <a:latin typeface="Century Gothic" panose="020B0502020202020204" pitchFamily="34" charset="0"/>
            </a:endParaRPr>
          </a:p>
          <a:p>
            <a:pPr>
              <a:spcBef>
                <a:spcPts val="0"/>
              </a:spcBef>
            </a:pPr>
            <a:endParaRPr lang="cs-CZ" sz="1600" dirty="0">
              <a:latin typeface="Century Gothic" panose="020B0502020202020204" pitchFamily="34" charset="0"/>
            </a:endParaRPr>
          </a:p>
          <a:p>
            <a:pPr>
              <a:spcBef>
                <a:spcPts val="0"/>
              </a:spcBef>
            </a:pPr>
            <a:endParaRPr lang="cs-CZ" sz="1600" dirty="0">
              <a:latin typeface="Century Gothic" panose="020B0502020202020204" pitchFamily="34" charset="0"/>
            </a:endParaRPr>
          </a:p>
          <a:p>
            <a:pPr algn="just" eaLnBrk="1" hangingPunct="1">
              <a:spcBef>
                <a:spcPts val="0"/>
              </a:spcBef>
              <a:buFontTx/>
              <a:buNone/>
            </a:pPr>
            <a:endParaRPr lang="cs-CZ" altLang="cs-CZ" sz="1800" dirty="0">
              <a:latin typeface="Century Gothic" pitchFamily="34" charset="0"/>
            </a:endParaRPr>
          </a:p>
        </p:txBody>
      </p:sp>
      <p:sp>
        <p:nvSpPr>
          <p:cNvPr id="15" name="Zástupný symbol pro obsah 2"/>
          <p:cNvSpPr txBox="1">
            <a:spLocks/>
          </p:cNvSpPr>
          <p:nvPr/>
        </p:nvSpPr>
        <p:spPr bwMode="auto">
          <a:xfrm>
            <a:off x="35496" y="5949280"/>
            <a:ext cx="8378825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cs-CZ" sz="1600" dirty="0">
                <a:latin typeface="Century Gothic" panose="020B0502020202020204" pitchFamily="34" charset="0"/>
              </a:rPr>
              <a:t>Zabezpečit pro území ČR zásobování vodou </a:t>
            </a:r>
            <a:endParaRPr lang="cs-CZ" altLang="cs-CZ" sz="1800" dirty="0">
              <a:latin typeface="Century Gothic" pitchFamily="34" charset="0"/>
            </a:endParaRPr>
          </a:p>
        </p:txBody>
      </p:sp>
      <p:pic>
        <p:nvPicPr>
          <p:cNvPr id="16" name="Picture 5" descr="ctvereck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 descr="ctverce potlacen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Státní pozemkový úřad">
            <a:hlinkClick r:id="rId4" tooltip="Státní pozemkový úřad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ovéPole 16"/>
          <p:cNvSpPr txBox="1"/>
          <p:nvPr/>
        </p:nvSpPr>
        <p:spPr>
          <a:xfrm>
            <a:off x="1331640" y="408543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u="sng" dirty="0" smtClean="0">
                <a:solidFill>
                  <a:srgbClr val="669900"/>
                </a:solidFill>
                <a:latin typeface="Century Gothic" panose="020B0502020202020204" pitchFamily="34" charset="0"/>
              </a:rPr>
              <a:t>Definování problémů a cílů</a:t>
            </a:r>
            <a:endParaRPr lang="cs-CZ" sz="2000" b="1" u="sng" dirty="0">
              <a:solidFill>
                <a:srgbClr val="6699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706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>
              <a:buFontTx/>
              <a:buNone/>
              <a:defRPr/>
            </a:pPr>
            <a:endParaRPr lang="cs-CZ" sz="1600" dirty="0"/>
          </a:p>
          <a:p>
            <a:pPr marL="0" indent="0" algn="ctr">
              <a:buFontTx/>
              <a:buNone/>
              <a:defRPr/>
            </a:pP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algn="ctr">
              <a:buFontTx/>
              <a:buNone/>
              <a:defRPr/>
            </a:pPr>
            <a:endParaRPr lang="cs-CZ" sz="28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1196975"/>
            <a:ext cx="8229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7" rIns="91434" bIns="45717" anchor="ctr"/>
          <a:lstStyle/>
          <a:p>
            <a:pPr algn="ctr">
              <a:defRPr/>
            </a:pPr>
            <a:endParaRPr lang="cs-CZ" sz="28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755650" y="1808163"/>
            <a:ext cx="7345363" cy="4418012"/>
          </a:xfrm>
          <a:prstGeom prst="rect">
            <a:avLst/>
          </a:prstGeom>
          <a:noFill/>
          <a:ln>
            <a:noFill/>
          </a:ln>
          <a:extLst/>
        </p:spPr>
        <p:txBody>
          <a:bodyPr lIns="91434" tIns="45717" rIns="91434" bIns="45717"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cs-CZ" altLang="cs-CZ" sz="2000" dirty="0" smtClean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defRPr/>
            </a:pPr>
            <a:endParaRPr lang="cs-CZ" altLang="cs-CZ" sz="2000" dirty="0" smtClean="0"/>
          </a:p>
        </p:txBody>
      </p:sp>
      <p:sp>
        <p:nvSpPr>
          <p:cNvPr id="12" name="Zástupný symbol pro obsah 7"/>
          <p:cNvSpPr txBox="1">
            <a:spLocks/>
          </p:cNvSpPr>
          <p:nvPr/>
        </p:nvSpPr>
        <p:spPr bwMode="auto">
          <a:xfrm>
            <a:off x="457200" y="2348880"/>
            <a:ext cx="8229600" cy="384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  <a:defRPr/>
            </a:pPr>
            <a:endParaRPr lang="cs-CZ" sz="2400" b="1" kern="0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>
              <a:buFontTx/>
              <a:buNone/>
              <a:defRPr/>
            </a:pPr>
            <a:endParaRPr lang="cs-CZ" sz="1600" kern="0" dirty="0" smtClean="0"/>
          </a:p>
          <a:p>
            <a:pPr marL="0" indent="0" algn="ctr">
              <a:buFontTx/>
              <a:buNone/>
              <a:defRPr/>
            </a:pPr>
            <a:endParaRPr lang="cs-CZ" sz="2400" b="1" kern="0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algn="ctr">
              <a:buFontTx/>
              <a:buNone/>
              <a:defRPr/>
            </a:pPr>
            <a:endParaRPr lang="cs-CZ" sz="2800" kern="0" dirty="0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890497133"/>
              </p:ext>
            </p:extLst>
          </p:nvPr>
        </p:nvGraphicFramePr>
        <p:xfrm>
          <a:off x="665041" y="2316714"/>
          <a:ext cx="752658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Šipka doprava 13"/>
          <p:cNvSpPr/>
          <p:nvPr/>
        </p:nvSpPr>
        <p:spPr>
          <a:xfrm>
            <a:off x="2941762" y="6021288"/>
            <a:ext cx="309634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Náklady 1.200.000,- Kč/ rok</a:t>
            </a:r>
            <a:endParaRPr lang="cs-CZ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395536" y="1384320"/>
            <a:ext cx="82089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400" b="1" dirty="0" smtClean="0">
                <a:latin typeface="Century Gothic" panose="020B0502020202020204" pitchFamily="34" charset="0"/>
              </a:rPr>
              <a:t>Projekt SPÚ a VÚMOP, </a:t>
            </a:r>
            <a:r>
              <a:rPr lang="cs-CZ" sz="1400" b="1" dirty="0" err="1" smtClean="0">
                <a:latin typeface="Century Gothic" panose="020B0502020202020204" pitchFamily="34" charset="0"/>
              </a:rPr>
              <a:t>v.v.i</a:t>
            </a:r>
            <a:r>
              <a:rPr lang="cs-CZ" sz="1400" b="1" dirty="0" smtClean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400" b="1" dirty="0" smtClean="0">
                <a:latin typeface="Century Gothic" panose="020B0502020202020204" pitchFamily="34" charset="0"/>
              </a:rPr>
              <a:t>Evidenční nástroj eroze zemědělské půdy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400" b="1" dirty="0" smtClean="0">
                <a:latin typeface="Century Gothic" panose="020B0502020202020204" pitchFamily="34" charset="0"/>
              </a:rPr>
              <a:t>Využití v procesu PÚ</a:t>
            </a:r>
            <a:endParaRPr lang="cs-CZ" sz="1400" b="1" dirty="0">
              <a:latin typeface="Century Gothic" panose="020B0502020202020204" pitchFamily="34" charset="0"/>
            </a:endParaRPr>
          </a:p>
        </p:txBody>
      </p:sp>
      <p:pic>
        <p:nvPicPr>
          <p:cNvPr id="16" name="Picture 5" descr="ctverecky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ctverce potlacene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2" descr="Státní pozemkový úřad">
            <a:hlinkClick r:id="rId10" tooltip="Státní pozemkový úřad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bdélník 18"/>
          <p:cNvSpPr/>
          <p:nvPr/>
        </p:nvSpPr>
        <p:spPr>
          <a:xfrm>
            <a:off x="2117018" y="580618"/>
            <a:ext cx="4934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2000" b="1" u="sng" dirty="0" smtClean="0">
                <a:solidFill>
                  <a:srgbClr val="669900"/>
                </a:solidFill>
                <a:latin typeface="Century Gothic" pitchFamily="34" charset="0"/>
              </a:rPr>
              <a:t>MONITORING EROZE ZEMĚDĚLSKÉ PŮDY</a:t>
            </a:r>
            <a:endParaRPr lang="cs-CZ" sz="2000" b="1" u="sng" dirty="0" smtClean="0">
              <a:solidFill>
                <a:srgbClr val="6699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35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>
              <a:buFontTx/>
              <a:buNone/>
              <a:defRPr/>
            </a:pPr>
            <a:endParaRPr lang="cs-CZ" sz="1600" dirty="0"/>
          </a:p>
          <a:p>
            <a:pPr marL="0" indent="0" algn="ctr">
              <a:buFontTx/>
              <a:buNone/>
              <a:defRPr/>
            </a:pPr>
            <a:endParaRPr lang="cs-CZ" sz="2400" b="1" dirty="0" smtClean="0">
              <a:solidFill>
                <a:srgbClr val="66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algn="ctr">
              <a:buFontTx/>
              <a:buNone/>
              <a:defRPr/>
            </a:pPr>
            <a:endParaRPr lang="cs-CZ" sz="28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1196975"/>
            <a:ext cx="8229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7" rIns="91434" bIns="45717" anchor="ctr"/>
          <a:lstStyle/>
          <a:p>
            <a:pPr algn="ctr">
              <a:defRPr/>
            </a:pPr>
            <a:endParaRPr lang="cs-CZ" sz="28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755650" y="1808163"/>
            <a:ext cx="7345363" cy="4418012"/>
          </a:xfrm>
          <a:prstGeom prst="rect">
            <a:avLst/>
          </a:prstGeom>
          <a:noFill/>
          <a:ln>
            <a:noFill/>
          </a:ln>
          <a:extLst/>
        </p:spPr>
        <p:txBody>
          <a:bodyPr lIns="91434" tIns="45717" rIns="91434" bIns="45717"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cs-CZ" altLang="cs-CZ" sz="2000" dirty="0" smtClean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defRPr/>
            </a:pPr>
            <a:endParaRPr lang="cs-CZ" altLang="cs-CZ" sz="2000" dirty="0" smtClean="0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647369"/>
            <a:ext cx="5958814" cy="32991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Zástupný symbol pro obsah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56316" y="3771556"/>
            <a:ext cx="2903123" cy="191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2668" y="1647369"/>
            <a:ext cx="2924905" cy="1910687"/>
          </a:xfrm>
          <a:prstGeom prst="rect">
            <a:avLst/>
          </a:prstGeom>
        </p:spPr>
      </p:pic>
      <p:sp>
        <p:nvSpPr>
          <p:cNvPr id="15" name="Obdélník 14"/>
          <p:cNvSpPr/>
          <p:nvPr/>
        </p:nvSpPr>
        <p:spPr>
          <a:xfrm>
            <a:off x="170283" y="5373216"/>
            <a:ext cx="59588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400" dirty="0" smtClean="0">
                <a:latin typeface="Century Gothic" panose="020B0502020202020204" pitchFamily="34" charset="0"/>
              </a:rPr>
              <a:t>Od počátku Monitoringu eroze (2012) je celkem je evidováno </a:t>
            </a:r>
            <a:r>
              <a:rPr lang="cs-CZ" sz="1400" b="1" dirty="0" smtClean="0">
                <a:latin typeface="Century Gothic" panose="020B0502020202020204" pitchFamily="34" charset="0"/>
              </a:rPr>
              <a:t>550 </a:t>
            </a:r>
            <a:r>
              <a:rPr lang="cs-CZ" sz="1400" dirty="0">
                <a:latin typeface="Century Gothic" panose="020B0502020202020204" pitchFamily="34" charset="0"/>
              </a:rPr>
              <a:t>erozních událostí, z toho </a:t>
            </a:r>
            <a:r>
              <a:rPr lang="cs-CZ" sz="1400" b="1" dirty="0" smtClean="0">
                <a:latin typeface="Century Gothic" panose="020B0502020202020204" pitchFamily="34" charset="0"/>
              </a:rPr>
              <a:t>144</a:t>
            </a:r>
            <a:r>
              <a:rPr lang="cs-CZ" sz="1400" dirty="0" smtClean="0">
                <a:latin typeface="Century Gothic" panose="020B0502020202020204" pitchFamily="34" charset="0"/>
              </a:rPr>
              <a:t> </a:t>
            </a:r>
            <a:r>
              <a:rPr lang="cs-CZ" sz="1400" b="1" dirty="0" smtClean="0">
                <a:latin typeface="Century Gothic" panose="020B0502020202020204" pitchFamily="34" charset="0"/>
              </a:rPr>
              <a:t>opakovaných.</a:t>
            </a:r>
            <a:r>
              <a:rPr lang="cs-CZ" sz="1400" dirty="0" smtClean="0">
                <a:latin typeface="Century Gothic" panose="020B0502020202020204" pitchFamily="34" charset="0"/>
              </a:rPr>
              <a:t> </a:t>
            </a:r>
            <a:endParaRPr lang="cs-CZ" sz="1400" dirty="0">
              <a:latin typeface="Century Gothic" panose="020B0502020202020204" pitchFamily="34" charset="0"/>
            </a:endParaRPr>
          </a:p>
        </p:txBody>
      </p:sp>
      <p:sp>
        <p:nvSpPr>
          <p:cNvPr id="16" name="Obdélník 15"/>
          <p:cNvSpPr/>
          <p:nvPr/>
        </p:nvSpPr>
        <p:spPr>
          <a:xfrm>
            <a:off x="2883921" y="6237312"/>
            <a:ext cx="2359941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80975" algn="just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cs-CZ" altLang="cs-CZ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http://me.vumop.cz</a:t>
            </a:r>
          </a:p>
        </p:txBody>
      </p:sp>
      <p:pic>
        <p:nvPicPr>
          <p:cNvPr id="17" name="Picture 5" descr="ctverecky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 descr="ctverce potlacen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2147" y="116632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 descr="Státní pozemkový úřad">
            <a:hlinkClick r:id="rId7" tooltip="Státní pozemkový úřad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Obdélník 19"/>
          <p:cNvSpPr/>
          <p:nvPr/>
        </p:nvSpPr>
        <p:spPr>
          <a:xfrm>
            <a:off x="2117018" y="580618"/>
            <a:ext cx="4934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2000" b="1" u="sng" dirty="0" smtClean="0">
                <a:solidFill>
                  <a:srgbClr val="669900"/>
                </a:solidFill>
                <a:latin typeface="Century Gothic" pitchFamily="34" charset="0"/>
              </a:rPr>
              <a:t>MONITORING EROZE ZEMĚDĚLSKÉ PŮDY</a:t>
            </a:r>
            <a:endParaRPr lang="cs-CZ" sz="2000" b="1" u="sng" dirty="0" smtClean="0">
              <a:solidFill>
                <a:srgbClr val="6699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10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ctverce potlace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04" y="188640"/>
            <a:ext cx="116434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ctvereck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525344"/>
            <a:ext cx="1619919" cy="2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 descr="Státní pozemkový úřad">
            <a:hlinkClick r:id="rId5" tooltip="Státní pozemkový úřad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1584176" cy="5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bdélník 14"/>
          <p:cNvSpPr/>
          <p:nvPr/>
        </p:nvSpPr>
        <p:spPr>
          <a:xfrm>
            <a:off x="2699871" y="2967335"/>
            <a:ext cx="3706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>
              <a:buNone/>
              <a:defRPr/>
            </a:pPr>
            <a:r>
              <a:rPr lang="cs-CZ" sz="2400" b="1" dirty="0" smtClean="0">
                <a:solidFill>
                  <a:srgbClr val="669900"/>
                </a:solidFill>
                <a:latin typeface="Century Gothic" pitchFamily="34" charset="0"/>
              </a:rPr>
              <a:t>DĚKUJI ZA POZORNOST !</a:t>
            </a:r>
            <a:endParaRPr lang="cs-CZ" sz="2400" b="1" dirty="0">
              <a:solidFill>
                <a:srgbClr val="6699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22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ona prezentace v PowerPointu">
  <a:themeElements>
    <a:clrScheme name="Motiv sady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tiv sady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tiv sady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 prezentace v PowerPointu</Template>
  <TotalTime>12653</TotalTime>
  <Words>809</Words>
  <Application>Microsoft Office PowerPoint</Application>
  <PresentationFormat>Předvádění na obrazovce (4:3)</PresentationFormat>
  <Paragraphs>171</Paragraphs>
  <Slides>17</Slides>
  <Notes>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Šablona prezentace v PowerPointu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Výškové poměry  </vt:lpstr>
      <vt:lpstr>Prezentace aplikace PowerPoint</vt:lpstr>
      <vt:lpstr>Hodnoty CN před KoPÚ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MZe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Ukázka prezentace a pravidla její tvorby</dc:title>
  <dc:creator>10002282</dc:creator>
  <cp:lastModifiedBy>Pavlík František Ing.</cp:lastModifiedBy>
  <cp:revision>420</cp:revision>
  <cp:lastPrinted>2016-01-26T04:58:07Z</cp:lastPrinted>
  <dcterms:created xsi:type="dcterms:W3CDTF">2011-04-05T15:43:33Z</dcterms:created>
  <dcterms:modified xsi:type="dcterms:W3CDTF">2016-04-05T05:13:18Z</dcterms:modified>
</cp:coreProperties>
</file>