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62" r:id="rId2"/>
  </p:sldMasterIdLst>
  <p:notesMasterIdLst>
    <p:notesMasterId r:id="rId17"/>
  </p:notesMasterIdLst>
  <p:handoutMasterIdLst>
    <p:handoutMasterId r:id="rId18"/>
  </p:handoutMasterIdLst>
  <p:sldIdLst>
    <p:sldId id="256" r:id="rId3"/>
    <p:sldId id="306" r:id="rId4"/>
    <p:sldId id="316" r:id="rId5"/>
    <p:sldId id="317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265" r:id="rId16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65" autoAdjust="0"/>
    <p:restoredTop sz="94629" autoAdjust="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80655-8C0A-47FE-9B49-BB6857324857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C89EF-B4B0-4DA1-841D-AF9CA501E57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2434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ADCAF-0D3F-4E38-936B-CA298E0F90F1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DB5FEF-22CC-4B77-A3F4-C8956B363F0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2100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_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3"/>
            <a:ext cx="8229600" cy="4176464"/>
          </a:xfrm>
        </p:spPr>
        <p:txBody>
          <a:bodyPr/>
          <a:lstStyle>
            <a:lvl1pPr>
              <a:buClr>
                <a:srgbClr val="B2BC00"/>
              </a:buClr>
              <a:buSzPct val="120000"/>
              <a:defRPr lang="cs-CZ" sz="2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Clr>
                <a:srgbClr val="B2BC00"/>
              </a:buClr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/>
          </p:nvPr>
        </p:nvSpPr>
        <p:spPr>
          <a:xfrm>
            <a:off x="467544" y="1340768"/>
            <a:ext cx="8208144" cy="432048"/>
          </a:xfrm>
        </p:spPr>
        <p:txBody>
          <a:bodyPr>
            <a:noAutofit/>
          </a:bodyPr>
          <a:lstStyle>
            <a:lvl1pPr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_be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52527"/>
          </a:xfrm>
        </p:spPr>
        <p:txBody>
          <a:bodyPr/>
          <a:lstStyle>
            <a:lvl1pPr>
              <a:buClr>
                <a:srgbClr val="B2BC00"/>
              </a:buClr>
              <a:buSzPct val="120000"/>
              <a:defRPr lang="cs-CZ" sz="2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Clr>
                <a:srgbClr val="B2BC00"/>
              </a:buClr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 obsahy_podti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16831"/>
            <a:ext cx="4038600" cy="4176465"/>
          </a:xfrm>
        </p:spPr>
        <p:txBody>
          <a:bodyPr/>
          <a:lstStyle>
            <a:lvl1pPr>
              <a:buClr>
                <a:srgbClr val="B2BC00"/>
              </a:buClr>
              <a:buSzPct val="120000"/>
              <a:defRPr sz="2200"/>
            </a:lvl1pPr>
            <a:lvl2pPr>
              <a:buClr>
                <a:srgbClr val="B2BC00"/>
              </a:buClr>
              <a:defRPr sz="2000"/>
            </a:lvl2pPr>
            <a:lvl3pPr>
              <a:buClr>
                <a:srgbClr val="B2BC00"/>
              </a:buClr>
              <a:defRPr sz="2000"/>
            </a:lvl3pPr>
            <a:lvl4pPr>
              <a:buClr>
                <a:srgbClr val="B2BC00"/>
              </a:buClr>
              <a:defRPr sz="2000"/>
            </a:lvl4pPr>
            <a:lvl5pPr>
              <a:buClr>
                <a:srgbClr val="B2BC00"/>
              </a:buCl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16831"/>
            <a:ext cx="4038600" cy="4176465"/>
          </a:xfrm>
        </p:spPr>
        <p:txBody>
          <a:bodyPr/>
          <a:lstStyle>
            <a:lvl1pPr>
              <a:defRPr lang="cs-CZ" sz="2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>
              <a:defRPr sz="1800"/>
            </a:lvl8pPr>
            <a:lvl9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Klepnutím lze upravit styly předlohy textu.</a:t>
            </a:r>
          </a:p>
          <a:p>
            <a:pPr marL="342900" lvl="1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Druhá úroveň</a:t>
            </a:r>
          </a:p>
          <a:p>
            <a:pPr marL="342900" lvl="2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Třetí úroveň</a:t>
            </a:r>
          </a:p>
          <a:p>
            <a:pPr marL="342900" lvl="3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Čtvrtá úroveň</a:t>
            </a:r>
          </a:p>
          <a:p>
            <a:pPr marL="342900" lvl="4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3"/>
          </p:nvPr>
        </p:nvSpPr>
        <p:spPr>
          <a:xfrm>
            <a:off x="468313" y="1340767"/>
            <a:ext cx="8208143" cy="432049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 obsahy_be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340769"/>
            <a:ext cx="4038600" cy="4752528"/>
          </a:xfrm>
        </p:spPr>
        <p:txBody>
          <a:bodyPr/>
          <a:lstStyle>
            <a:lvl1pPr>
              <a:buClr>
                <a:srgbClr val="B2BC00"/>
              </a:buClr>
              <a:buSzPct val="120000"/>
              <a:defRPr sz="2200"/>
            </a:lvl1pPr>
            <a:lvl2pPr>
              <a:buClr>
                <a:srgbClr val="B2BC00"/>
              </a:buClr>
              <a:defRPr sz="2000"/>
            </a:lvl2pPr>
            <a:lvl3pPr>
              <a:buClr>
                <a:srgbClr val="B2BC00"/>
              </a:buClr>
              <a:defRPr sz="2000"/>
            </a:lvl3pPr>
            <a:lvl4pPr>
              <a:buClr>
                <a:srgbClr val="B2BC00"/>
              </a:buClr>
              <a:defRPr sz="2000"/>
            </a:lvl4pPr>
            <a:lvl5pPr>
              <a:buClr>
                <a:srgbClr val="B2BC00"/>
              </a:buCl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52529"/>
          </a:xfrm>
        </p:spPr>
        <p:txBody>
          <a:bodyPr/>
          <a:lstStyle>
            <a:lvl1pPr>
              <a:defRPr lang="cs-CZ" sz="2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>
              <a:defRPr sz="1800"/>
            </a:lvl8pPr>
            <a:lvl9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Klepnutím lze upravit styly předlohy textu.</a:t>
            </a:r>
          </a:p>
          <a:p>
            <a:pPr marL="342900" lvl="1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Druhá úroveň</a:t>
            </a:r>
          </a:p>
          <a:p>
            <a:pPr marL="342900" lvl="2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Třetí úroveň</a:t>
            </a:r>
          </a:p>
          <a:p>
            <a:pPr marL="342900" lvl="3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Čtvrtá úroveň</a:t>
            </a:r>
          </a:p>
          <a:p>
            <a:pPr marL="342900" lvl="4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_podti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3"/>
          </p:nvPr>
        </p:nvSpPr>
        <p:spPr>
          <a:xfrm>
            <a:off x="467544" y="1556792"/>
            <a:ext cx="8207375" cy="432519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_be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ek_podti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3"/>
          </p:nvPr>
        </p:nvSpPr>
        <p:spPr>
          <a:xfrm>
            <a:off x="467544" y="1556792"/>
            <a:ext cx="8207375" cy="432519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4"/>
          </p:nvPr>
        </p:nvSpPr>
        <p:spPr>
          <a:xfrm>
            <a:off x="467544" y="2132857"/>
            <a:ext cx="8207375" cy="1224135"/>
          </a:xfrm>
        </p:spPr>
        <p:txBody>
          <a:bodyPr/>
          <a:lstStyle>
            <a:lvl1pPr>
              <a:buClr>
                <a:srgbClr val="B2BC00"/>
              </a:buClr>
              <a:buSzPct val="150000"/>
              <a:defRPr sz="2200"/>
            </a:lvl1pPr>
            <a:lvl2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11" name="Zástupný symbol pro obrázek 10"/>
          <p:cNvSpPr>
            <a:spLocks noGrp="1"/>
          </p:cNvSpPr>
          <p:nvPr>
            <p:ph type="pic" sz="quarter" idx="15"/>
          </p:nvPr>
        </p:nvSpPr>
        <p:spPr>
          <a:xfrm>
            <a:off x="468312" y="3501008"/>
            <a:ext cx="8208143" cy="2592288"/>
          </a:xfrm>
        </p:spPr>
        <p:txBody>
          <a:bodyPr/>
          <a:lstStyle/>
          <a:p>
            <a:r>
              <a:rPr lang="cs-CZ" smtClean="0"/>
              <a:t>Klepnutím na ikonu přidáte obrázek.</a:t>
            </a:r>
            <a:endParaRPr lang="cs-CZ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ek_be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4"/>
          </p:nvPr>
        </p:nvSpPr>
        <p:spPr>
          <a:xfrm>
            <a:off x="467544" y="1556793"/>
            <a:ext cx="8207375" cy="1800200"/>
          </a:xfrm>
        </p:spPr>
        <p:txBody>
          <a:bodyPr/>
          <a:lstStyle>
            <a:lvl1pPr>
              <a:buClr>
                <a:srgbClr val="B2BC00"/>
              </a:buClr>
              <a:buSzPct val="150000"/>
              <a:defRPr sz="2200"/>
            </a:lvl1pPr>
            <a:lvl2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11" name="Zástupný symbol pro obrázek 10"/>
          <p:cNvSpPr>
            <a:spLocks noGrp="1"/>
          </p:cNvSpPr>
          <p:nvPr>
            <p:ph type="pic" sz="quarter" idx="15"/>
          </p:nvPr>
        </p:nvSpPr>
        <p:spPr>
          <a:xfrm>
            <a:off x="468312" y="3501008"/>
            <a:ext cx="8208143" cy="2592288"/>
          </a:xfrm>
        </p:spPr>
        <p:txBody>
          <a:bodyPr/>
          <a:lstStyle/>
          <a:p>
            <a:r>
              <a:rPr lang="cs-CZ" smtClean="0"/>
              <a:t>Klepnutím na ikonu přidáte obrázek.</a:t>
            </a:r>
            <a:endParaRPr lang="cs-CZ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_podti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3"/>
          </p:nvPr>
        </p:nvSpPr>
        <p:spPr>
          <a:xfrm>
            <a:off x="468313" y="1556792"/>
            <a:ext cx="8207375" cy="432048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4"/>
          </p:nvPr>
        </p:nvSpPr>
        <p:spPr>
          <a:xfrm>
            <a:off x="467544" y="5013177"/>
            <a:ext cx="8207375" cy="1080120"/>
          </a:xfrm>
        </p:spPr>
        <p:txBody>
          <a:bodyPr/>
          <a:lstStyle>
            <a:lvl1pPr>
              <a:buClr>
                <a:srgbClr val="B2BC00"/>
              </a:buClr>
              <a:buSzPct val="150000"/>
              <a:defRPr sz="2200"/>
            </a:lvl1pPr>
            <a:lvl2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12" name="Zástupný symbol pro graf 11"/>
          <p:cNvSpPr>
            <a:spLocks noGrp="1"/>
          </p:cNvSpPr>
          <p:nvPr>
            <p:ph type="chart" sz="quarter" idx="15"/>
          </p:nvPr>
        </p:nvSpPr>
        <p:spPr>
          <a:xfrm>
            <a:off x="468313" y="2132856"/>
            <a:ext cx="8207375" cy="2736304"/>
          </a:xfrm>
        </p:spPr>
        <p:txBody>
          <a:bodyPr/>
          <a:lstStyle/>
          <a:p>
            <a:r>
              <a:rPr lang="cs-CZ" smtClean="0"/>
              <a:t>Klepnutím na ikonu přidáte graf.</a:t>
            </a:r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_be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4"/>
          </p:nvPr>
        </p:nvSpPr>
        <p:spPr>
          <a:xfrm>
            <a:off x="467544" y="4797152"/>
            <a:ext cx="8207375" cy="1296145"/>
          </a:xfrm>
        </p:spPr>
        <p:txBody>
          <a:bodyPr/>
          <a:lstStyle>
            <a:lvl1pPr>
              <a:buClr>
                <a:srgbClr val="B2BC00"/>
              </a:buClr>
              <a:buSzPct val="150000"/>
              <a:defRPr sz="2200"/>
            </a:lvl1pPr>
            <a:lvl2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12" name="Zástupný symbol pro graf 11"/>
          <p:cNvSpPr>
            <a:spLocks noGrp="1"/>
          </p:cNvSpPr>
          <p:nvPr>
            <p:ph type="chart" sz="quarter" idx="15"/>
          </p:nvPr>
        </p:nvSpPr>
        <p:spPr>
          <a:xfrm>
            <a:off x="468313" y="1556792"/>
            <a:ext cx="8207375" cy="3096344"/>
          </a:xfrm>
        </p:spPr>
        <p:txBody>
          <a:bodyPr/>
          <a:lstStyle/>
          <a:p>
            <a:r>
              <a:rPr lang="cs-CZ" smtClean="0"/>
              <a:t>Klepnutím na ikonu přidáte graf.</a:t>
            </a:r>
            <a:endParaRPr lang="cs-CZ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ulka_podti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3"/>
          </p:nvPr>
        </p:nvSpPr>
        <p:spPr>
          <a:xfrm>
            <a:off x="467544" y="1556792"/>
            <a:ext cx="8207375" cy="432519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4"/>
          </p:nvPr>
        </p:nvSpPr>
        <p:spPr>
          <a:xfrm>
            <a:off x="467544" y="5013177"/>
            <a:ext cx="8207375" cy="1080120"/>
          </a:xfrm>
        </p:spPr>
        <p:txBody>
          <a:bodyPr/>
          <a:lstStyle>
            <a:lvl1pPr>
              <a:buClr>
                <a:srgbClr val="B2BC00"/>
              </a:buClr>
              <a:buSzPct val="150000"/>
              <a:defRPr/>
            </a:lvl1pPr>
            <a:lvl2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11" name="Zástupný symbol pro tabulku 10"/>
          <p:cNvSpPr>
            <a:spLocks noGrp="1"/>
          </p:cNvSpPr>
          <p:nvPr>
            <p:ph type="tbl" sz="quarter" idx="15"/>
          </p:nvPr>
        </p:nvSpPr>
        <p:spPr>
          <a:xfrm>
            <a:off x="468313" y="2132856"/>
            <a:ext cx="8207375" cy="2736304"/>
          </a:xfrm>
        </p:spPr>
        <p:txBody>
          <a:bodyPr/>
          <a:lstStyle/>
          <a:p>
            <a:r>
              <a:rPr lang="cs-CZ" smtClean="0"/>
              <a:t>Klepnutím na ikonu přidáte tabulku.</a:t>
            </a:r>
            <a:endParaRPr lang="cs-CZ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ulka_be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4"/>
          </p:nvPr>
        </p:nvSpPr>
        <p:spPr>
          <a:xfrm>
            <a:off x="467544" y="5013177"/>
            <a:ext cx="8207375" cy="1080120"/>
          </a:xfrm>
        </p:spPr>
        <p:txBody>
          <a:bodyPr/>
          <a:lstStyle>
            <a:lvl1pPr>
              <a:buClr>
                <a:srgbClr val="B2BC00"/>
              </a:buClr>
              <a:buSzPct val="150000"/>
              <a:defRPr/>
            </a:lvl1pPr>
            <a:lvl2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11" name="Zástupný symbol pro tabulku 10"/>
          <p:cNvSpPr>
            <a:spLocks noGrp="1"/>
          </p:cNvSpPr>
          <p:nvPr>
            <p:ph type="tbl" sz="quarter" idx="15"/>
          </p:nvPr>
        </p:nvSpPr>
        <p:spPr>
          <a:xfrm>
            <a:off x="468313" y="1556792"/>
            <a:ext cx="8207375" cy="3312368"/>
          </a:xfrm>
        </p:spPr>
        <p:txBody>
          <a:bodyPr/>
          <a:lstStyle/>
          <a:p>
            <a:r>
              <a:rPr lang="cs-CZ" smtClean="0"/>
              <a:t>Klepnutím na ikonu přidáte tabulku.</a:t>
            </a:r>
            <a:endParaRPr lang="cs-CZ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56162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_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3"/>
            <a:ext cx="8229600" cy="4176464"/>
          </a:xfrm>
        </p:spPr>
        <p:txBody>
          <a:bodyPr/>
          <a:lstStyle>
            <a:lvl1pPr>
              <a:buClr>
                <a:srgbClr val="B2BC00"/>
              </a:buClr>
              <a:buSzPct val="120000"/>
              <a:defRPr lang="cs-CZ" sz="2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Clr>
                <a:srgbClr val="B2BC00"/>
              </a:buClr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/>
          </p:nvPr>
        </p:nvSpPr>
        <p:spPr>
          <a:xfrm>
            <a:off x="467544" y="1340768"/>
            <a:ext cx="8208144" cy="432048"/>
          </a:xfrm>
        </p:spPr>
        <p:txBody>
          <a:bodyPr>
            <a:noAutofit/>
          </a:bodyPr>
          <a:lstStyle>
            <a:lvl1pPr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_be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52527"/>
          </a:xfrm>
        </p:spPr>
        <p:txBody>
          <a:bodyPr/>
          <a:lstStyle>
            <a:lvl1pPr>
              <a:buClr>
                <a:srgbClr val="B2BC00"/>
              </a:buClr>
              <a:buSzPct val="120000"/>
              <a:defRPr lang="cs-CZ" sz="2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Clr>
                <a:srgbClr val="B2BC00"/>
              </a:buClr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 obsahy_podti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16831"/>
            <a:ext cx="4038600" cy="4176465"/>
          </a:xfrm>
        </p:spPr>
        <p:txBody>
          <a:bodyPr/>
          <a:lstStyle>
            <a:lvl1pPr>
              <a:buClr>
                <a:srgbClr val="B2BC00"/>
              </a:buClr>
              <a:buSzPct val="120000"/>
              <a:defRPr sz="2200"/>
            </a:lvl1pPr>
            <a:lvl2pPr>
              <a:buClr>
                <a:srgbClr val="B2BC00"/>
              </a:buClr>
              <a:defRPr sz="2000"/>
            </a:lvl2pPr>
            <a:lvl3pPr>
              <a:buClr>
                <a:srgbClr val="B2BC00"/>
              </a:buClr>
              <a:defRPr sz="2000"/>
            </a:lvl3pPr>
            <a:lvl4pPr>
              <a:buClr>
                <a:srgbClr val="B2BC00"/>
              </a:buClr>
              <a:defRPr sz="2000"/>
            </a:lvl4pPr>
            <a:lvl5pPr>
              <a:buClr>
                <a:srgbClr val="B2BC00"/>
              </a:buCl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16831"/>
            <a:ext cx="4038600" cy="4176465"/>
          </a:xfrm>
        </p:spPr>
        <p:txBody>
          <a:bodyPr/>
          <a:lstStyle>
            <a:lvl1pPr>
              <a:defRPr lang="cs-CZ" sz="2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>
              <a:defRPr sz="1800"/>
            </a:lvl8pPr>
            <a:lvl9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Klepnutím lze upravit styly předlohy textu.</a:t>
            </a:r>
          </a:p>
          <a:p>
            <a:pPr marL="342900" lvl="1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Druhá úroveň</a:t>
            </a:r>
          </a:p>
          <a:p>
            <a:pPr marL="342900" lvl="2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Třetí úroveň</a:t>
            </a:r>
          </a:p>
          <a:p>
            <a:pPr marL="342900" lvl="3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Čtvrtá úroveň</a:t>
            </a:r>
          </a:p>
          <a:p>
            <a:pPr marL="342900" lvl="4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3"/>
          </p:nvPr>
        </p:nvSpPr>
        <p:spPr>
          <a:xfrm>
            <a:off x="468313" y="1340767"/>
            <a:ext cx="8208143" cy="432049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 obsahy_be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340769"/>
            <a:ext cx="4038600" cy="4752528"/>
          </a:xfrm>
        </p:spPr>
        <p:txBody>
          <a:bodyPr/>
          <a:lstStyle>
            <a:lvl1pPr>
              <a:buClr>
                <a:srgbClr val="B2BC00"/>
              </a:buClr>
              <a:buSzPct val="120000"/>
              <a:defRPr sz="2200"/>
            </a:lvl1pPr>
            <a:lvl2pPr>
              <a:buClr>
                <a:srgbClr val="B2BC00"/>
              </a:buClr>
              <a:defRPr sz="2000"/>
            </a:lvl2pPr>
            <a:lvl3pPr>
              <a:buClr>
                <a:srgbClr val="B2BC00"/>
              </a:buClr>
              <a:defRPr sz="2000"/>
            </a:lvl3pPr>
            <a:lvl4pPr>
              <a:buClr>
                <a:srgbClr val="B2BC00"/>
              </a:buClr>
              <a:defRPr sz="2000"/>
            </a:lvl4pPr>
            <a:lvl5pPr>
              <a:buClr>
                <a:srgbClr val="B2BC00"/>
              </a:buCl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52529"/>
          </a:xfrm>
        </p:spPr>
        <p:txBody>
          <a:bodyPr/>
          <a:lstStyle>
            <a:lvl1pPr>
              <a:defRPr lang="cs-CZ" sz="2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>
              <a:defRPr sz="1800"/>
            </a:lvl8pPr>
            <a:lvl9pPr indent="-2286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  <a:defRPr lang="cs-CZ" sz="200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Klepnutím lze upravit styly předlohy textu.</a:t>
            </a:r>
          </a:p>
          <a:p>
            <a:pPr marL="342900" lvl="1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Druhá úroveň</a:t>
            </a:r>
          </a:p>
          <a:p>
            <a:pPr marL="342900" lvl="2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Třetí úroveň</a:t>
            </a:r>
          </a:p>
          <a:p>
            <a:pPr marL="342900" lvl="3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Čtvrtá úroveň</a:t>
            </a:r>
          </a:p>
          <a:p>
            <a:pPr marL="342900" lvl="4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SzPct val="120000"/>
              <a:buFont typeface="Arial" pitchFamily="34" charset="0"/>
              <a:buChar char="•"/>
            </a:pPr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_podti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3"/>
          </p:nvPr>
        </p:nvSpPr>
        <p:spPr>
          <a:xfrm>
            <a:off x="467544" y="1556792"/>
            <a:ext cx="8207375" cy="432519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_be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ek_podti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3"/>
          </p:nvPr>
        </p:nvSpPr>
        <p:spPr>
          <a:xfrm>
            <a:off x="467544" y="1556792"/>
            <a:ext cx="8207375" cy="432519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4"/>
          </p:nvPr>
        </p:nvSpPr>
        <p:spPr>
          <a:xfrm>
            <a:off x="467544" y="2132857"/>
            <a:ext cx="8207375" cy="1224135"/>
          </a:xfrm>
        </p:spPr>
        <p:txBody>
          <a:bodyPr/>
          <a:lstStyle>
            <a:lvl1pPr>
              <a:buClr>
                <a:srgbClr val="B2BC00"/>
              </a:buClr>
              <a:buSzPct val="150000"/>
              <a:defRPr sz="2200"/>
            </a:lvl1pPr>
            <a:lvl2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11" name="Zástupný symbol pro obrázek 10"/>
          <p:cNvSpPr>
            <a:spLocks noGrp="1"/>
          </p:cNvSpPr>
          <p:nvPr>
            <p:ph type="pic" sz="quarter" idx="15"/>
          </p:nvPr>
        </p:nvSpPr>
        <p:spPr>
          <a:xfrm>
            <a:off x="468312" y="3501008"/>
            <a:ext cx="8208143" cy="2592288"/>
          </a:xfrm>
        </p:spPr>
        <p:txBody>
          <a:bodyPr/>
          <a:lstStyle/>
          <a:p>
            <a:r>
              <a:rPr lang="cs-CZ" smtClean="0"/>
              <a:t>Klepnutím na ikonu přidáte obrázek.</a:t>
            </a:r>
            <a:endParaRPr lang="cs-CZ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ek_be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4"/>
          </p:nvPr>
        </p:nvSpPr>
        <p:spPr>
          <a:xfrm>
            <a:off x="467544" y="1556793"/>
            <a:ext cx="8207375" cy="1800200"/>
          </a:xfrm>
        </p:spPr>
        <p:txBody>
          <a:bodyPr/>
          <a:lstStyle>
            <a:lvl1pPr>
              <a:buClr>
                <a:srgbClr val="B2BC00"/>
              </a:buClr>
              <a:buSzPct val="150000"/>
              <a:defRPr sz="2200"/>
            </a:lvl1pPr>
            <a:lvl2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11" name="Zástupný symbol pro obrázek 10"/>
          <p:cNvSpPr>
            <a:spLocks noGrp="1"/>
          </p:cNvSpPr>
          <p:nvPr>
            <p:ph type="pic" sz="quarter" idx="15"/>
          </p:nvPr>
        </p:nvSpPr>
        <p:spPr>
          <a:xfrm>
            <a:off x="468312" y="3501008"/>
            <a:ext cx="8208143" cy="2592288"/>
          </a:xfrm>
        </p:spPr>
        <p:txBody>
          <a:bodyPr/>
          <a:lstStyle/>
          <a:p>
            <a:r>
              <a:rPr lang="cs-CZ" smtClean="0"/>
              <a:t>Klepnutím na ikonu přidáte obrázek.</a:t>
            </a:r>
            <a:endParaRPr lang="cs-CZ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_podti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3"/>
          </p:nvPr>
        </p:nvSpPr>
        <p:spPr>
          <a:xfrm>
            <a:off x="468313" y="1556792"/>
            <a:ext cx="8207375" cy="432048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4"/>
          </p:nvPr>
        </p:nvSpPr>
        <p:spPr>
          <a:xfrm>
            <a:off x="467544" y="5013177"/>
            <a:ext cx="8207375" cy="1080120"/>
          </a:xfrm>
        </p:spPr>
        <p:txBody>
          <a:bodyPr/>
          <a:lstStyle>
            <a:lvl1pPr>
              <a:buClr>
                <a:srgbClr val="B2BC00"/>
              </a:buClr>
              <a:buSzPct val="150000"/>
              <a:defRPr sz="2200"/>
            </a:lvl1pPr>
            <a:lvl2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12" name="Zástupný symbol pro graf 11"/>
          <p:cNvSpPr>
            <a:spLocks noGrp="1"/>
          </p:cNvSpPr>
          <p:nvPr>
            <p:ph type="chart" sz="quarter" idx="15"/>
          </p:nvPr>
        </p:nvSpPr>
        <p:spPr>
          <a:xfrm>
            <a:off x="468313" y="2132856"/>
            <a:ext cx="8207375" cy="2736304"/>
          </a:xfrm>
        </p:spPr>
        <p:txBody>
          <a:bodyPr/>
          <a:lstStyle/>
          <a:p>
            <a:r>
              <a:rPr lang="cs-CZ" smtClean="0"/>
              <a:t>Klepnutím na ikonu přidáte graf.</a:t>
            </a:r>
            <a:endParaRPr lang="cs-CZ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_be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4"/>
          </p:nvPr>
        </p:nvSpPr>
        <p:spPr>
          <a:xfrm>
            <a:off x="467544" y="4797152"/>
            <a:ext cx="8207375" cy="1296145"/>
          </a:xfrm>
        </p:spPr>
        <p:txBody>
          <a:bodyPr/>
          <a:lstStyle>
            <a:lvl1pPr>
              <a:buClr>
                <a:srgbClr val="B2BC00"/>
              </a:buClr>
              <a:buSzPct val="150000"/>
              <a:defRPr sz="2200"/>
            </a:lvl1pPr>
            <a:lvl2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12" name="Zástupný symbol pro graf 11"/>
          <p:cNvSpPr>
            <a:spLocks noGrp="1"/>
          </p:cNvSpPr>
          <p:nvPr>
            <p:ph type="chart" sz="quarter" idx="15"/>
          </p:nvPr>
        </p:nvSpPr>
        <p:spPr>
          <a:xfrm>
            <a:off x="468313" y="1556792"/>
            <a:ext cx="8207375" cy="3096344"/>
          </a:xfrm>
        </p:spPr>
        <p:txBody>
          <a:bodyPr/>
          <a:lstStyle/>
          <a:p>
            <a:r>
              <a:rPr lang="cs-CZ" smtClean="0"/>
              <a:t>Klepnutím na ikonu přidáte graf.</a:t>
            </a:r>
            <a:endParaRPr lang="cs-CZ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ulka_podti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3"/>
          </p:nvPr>
        </p:nvSpPr>
        <p:spPr>
          <a:xfrm>
            <a:off x="467544" y="1556792"/>
            <a:ext cx="8207375" cy="432519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4"/>
          </p:nvPr>
        </p:nvSpPr>
        <p:spPr>
          <a:xfrm>
            <a:off x="467544" y="5013177"/>
            <a:ext cx="8207375" cy="1080120"/>
          </a:xfrm>
        </p:spPr>
        <p:txBody>
          <a:bodyPr/>
          <a:lstStyle>
            <a:lvl1pPr>
              <a:buClr>
                <a:srgbClr val="B2BC00"/>
              </a:buClr>
              <a:buSzPct val="150000"/>
              <a:defRPr/>
            </a:lvl1pPr>
            <a:lvl2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11" name="Zástupný symbol pro tabulku 10"/>
          <p:cNvSpPr>
            <a:spLocks noGrp="1"/>
          </p:cNvSpPr>
          <p:nvPr>
            <p:ph type="tbl" sz="quarter" idx="15"/>
          </p:nvPr>
        </p:nvSpPr>
        <p:spPr>
          <a:xfrm>
            <a:off x="468313" y="2132856"/>
            <a:ext cx="8207375" cy="2736304"/>
          </a:xfrm>
        </p:spPr>
        <p:txBody>
          <a:bodyPr/>
          <a:lstStyle/>
          <a:p>
            <a:r>
              <a:rPr lang="cs-CZ" smtClean="0"/>
              <a:t>Klepnutím na ikonu přidáte tabulku.</a:t>
            </a:r>
            <a:endParaRPr lang="cs-CZ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ulka_be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4"/>
          </p:nvPr>
        </p:nvSpPr>
        <p:spPr>
          <a:xfrm>
            <a:off x="467544" y="5013177"/>
            <a:ext cx="8207375" cy="1080120"/>
          </a:xfrm>
        </p:spPr>
        <p:txBody>
          <a:bodyPr/>
          <a:lstStyle>
            <a:lvl1pPr>
              <a:buClr>
                <a:srgbClr val="B2BC00"/>
              </a:buClr>
              <a:buSzPct val="150000"/>
              <a:defRPr/>
            </a:lvl1pPr>
            <a:lvl2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defRPr lang="cs-CZ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11" name="Zástupný symbol pro tabulku 10"/>
          <p:cNvSpPr>
            <a:spLocks noGrp="1"/>
          </p:cNvSpPr>
          <p:nvPr>
            <p:ph type="tbl" sz="quarter" idx="15"/>
          </p:nvPr>
        </p:nvSpPr>
        <p:spPr>
          <a:xfrm>
            <a:off x="468313" y="1556792"/>
            <a:ext cx="8207375" cy="3312368"/>
          </a:xfrm>
        </p:spPr>
        <p:txBody>
          <a:bodyPr/>
          <a:lstStyle/>
          <a:p>
            <a:r>
              <a:rPr lang="cs-CZ" smtClean="0"/>
              <a:t>Klepnutím na ikonu přidáte tabulku.</a:t>
            </a:r>
            <a:endParaRPr lang="cs-CZ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tif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image" Target="../media/image1.tiff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</a:pPr>
            <a:r>
              <a:rPr lang="cs-CZ" dirty="0" smtClean="0"/>
              <a:t>Klepnutím lze upravit styly předlohy textu.</a:t>
            </a:r>
          </a:p>
          <a:p>
            <a:pPr marL="742950" lvl="1" indent="-28575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–"/>
            </a:pPr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3563888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467544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l" defTabSz="914400" rtl="0" eaLnBrk="1" latinLnBrk="0" hangingPunct="1">
        <a:spcBef>
          <a:spcPct val="0"/>
        </a:spcBef>
        <a:buNone/>
        <a:defRPr lang="cs-CZ" sz="3200" b="1" kern="1200" dirty="0" smtClean="0">
          <a:solidFill>
            <a:srgbClr val="B2BC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cs-CZ" sz="22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lang="cs-CZ" sz="20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B2BC00"/>
        </a:buClr>
        <a:buFont typeface="Arial" pitchFamily="34" charset="0"/>
        <a:buChar char="•"/>
        <a:defRPr lang="cs-CZ" sz="20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B2BC00"/>
        </a:buClr>
        <a:buFont typeface="Arial" pitchFamily="34" charset="0"/>
        <a:buChar char="•"/>
        <a:defRPr lang="cs-CZ" sz="20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B2BC00"/>
        </a:buClr>
        <a:buFont typeface="Arial" pitchFamily="34" charset="0"/>
        <a:buChar char="•"/>
        <a:defRPr lang="cs-CZ" sz="20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•"/>
            </a:pPr>
            <a:r>
              <a:rPr lang="cs-CZ" dirty="0" smtClean="0"/>
              <a:t>Klepnutím lze upravit styly předlohy textu.</a:t>
            </a:r>
          </a:p>
          <a:p>
            <a:pPr marL="742950" lvl="1" indent="-285750" algn="l" defTabSz="914400" rtl="0" eaLnBrk="1" latinLnBrk="0" hangingPunct="1">
              <a:spcBef>
                <a:spcPct val="20000"/>
              </a:spcBef>
              <a:buClr>
                <a:srgbClr val="B2BC00"/>
              </a:buClr>
              <a:buFont typeface="Arial" pitchFamily="34" charset="0"/>
              <a:buChar char="–"/>
            </a:pPr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3563888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867DD-55C7-45E6-B42D-3875E50F70CC}" type="datetimeFigureOut">
              <a:rPr lang="cs-CZ" smtClean="0"/>
              <a:pPr/>
              <a:t>30.3.2016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467544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DE840-BFCF-431C-B9DE-34C36188C1AD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</p:sldLayoutIdLst>
  <p:txStyles>
    <p:titleStyle>
      <a:lvl1pPr algn="l" defTabSz="914400" rtl="0" eaLnBrk="1" latinLnBrk="0" hangingPunct="1">
        <a:spcBef>
          <a:spcPct val="0"/>
        </a:spcBef>
        <a:buNone/>
        <a:defRPr lang="cs-CZ" sz="3200" b="1" kern="1200" dirty="0" smtClean="0">
          <a:solidFill>
            <a:srgbClr val="B2BC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cs-CZ" sz="22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lang="cs-CZ" sz="20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B2BC00"/>
        </a:buClr>
        <a:buFont typeface="Arial" pitchFamily="34" charset="0"/>
        <a:buChar char="•"/>
        <a:defRPr lang="cs-CZ" sz="20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B2BC00"/>
        </a:buClr>
        <a:buFont typeface="Arial" pitchFamily="34" charset="0"/>
        <a:buChar char="•"/>
        <a:defRPr lang="cs-CZ" sz="20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B2BC00"/>
        </a:buClr>
        <a:buFont typeface="Arial" pitchFamily="34" charset="0"/>
        <a:buChar char="•"/>
        <a:defRPr lang="cs-CZ" sz="20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11560" y="1484784"/>
            <a:ext cx="7772400" cy="1872208"/>
          </a:xfrm>
        </p:spPr>
        <p:txBody>
          <a:bodyPr>
            <a:normAutofit fontScale="90000"/>
          </a:bodyPr>
          <a:lstStyle/>
          <a:p>
            <a:r>
              <a:rPr lang="cs-CZ" sz="2000" b="1" dirty="0" smtClean="0"/>
              <a:t> </a:t>
            </a:r>
            <a:br>
              <a:rPr lang="cs-CZ" sz="2000" b="1" dirty="0" smtClean="0"/>
            </a:br>
            <a:r>
              <a:rPr lang="cs-CZ" sz="3200" dirty="0" smtClean="0"/>
              <a:t>Nástroje dotační politiky </a:t>
            </a:r>
            <a:r>
              <a:rPr lang="cs-CZ" sz="3200" dirty="0" err="1" smtClean="0"/>
              <a:t>MZe</a:t>
            </a:r>
            <a:r>
              <a:rPr lang="cs-CZ" sz="3200" dirty="0" smtClean="0"/>
              <a:t> </a:t>
            </a:r>
            <a:br>
              <a:rPr lang="cs-CZ" sz="3200" dirty="0" smtClean="0"/>
            </a:br>
            <a:r>
              <a:rPr lang="cs-CZ" sz="3200" dirty="0" smtClean="0"/>
              <a:t>k </a:t>
            </a:r>
            <a:r>
              <a:rPr lang="cs-CZ" sz="3100" dirty="0" smtClean="0"/>
              <a:t>ochraně</a:t>
            </a:r>
            <a:r>
              <a:rPr lang="cs-CZ" sz="3200" dirty="0" smtClean="0"/>
              <a:t> půdy a jejich aplikace </a:t>
            </a:r>
            <a:br>
              <a:rPr lang="cs-CZ" sz="3200" dirty="0" smtClean="0"/>
            </a:br>
            <a:r>
              <a:rPr lang="cs-CZ" sz="3200" dirty="0" smtClean="0"/>
              <a:t>v zemědělské praxi</a:t>
            </a:r>
            <a:br>
              <a:rPr lang="cs-CZ" sz="3200" dirty="0" smtClean="0"/>
            </a:br>
            <a:r>
              <a:rPr lang="cs-CZ" sz="2700" dirty="0" smtClean="0"/>
              <a:t/>
            </a:r>
            <a:br>
              <a:rPr lang="cs-CZ" sz="2700" dirty="0" smtClean="0"/>
            </a:br>
            <a:r>
              <a:rPr lang="cs-CZ" sz="2000" dirty="0" smtClean="0"/>
              <a:t/>
            </a:r>
            <a:br>
              <a:rPr lang="cs-CZ" sz="2000" dirty="0" smtClean="0"/>
            </a:br>
            <a:endParaRPr lang="cs-CZ" sz="2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31640" y="3068960"/>
            <a:ext cx="6408712" cy="720080"/>
          </a:xfrm>
        </p:spPr>
        <p:txBody>
          <a:bodyPr>
            <a:normAutofit fontScale="25000" lnSpcReduction="20000"/>
          </a:bodyPr>
          <a:lstStyle/>
          <a:p>
            <a:pPr algn="ctr"/>
            <a:endParaRPr lang="cs-CZ" sz="5600" i="1" dirty="0">
              <a:solidFill>
                <a:schemeClr val="tx1"/>
              </a:solidFill>
            </a:endParaRPr>
          </a:p>
          <a:p>
            <a:pPr algn="ctr"/>
            <a:r>
              <a:rPr lang="cs-CZ" sz="4900" b="1" dirty="0">
                <a:solidFill>
                  <a:schemeClr val="tx1"/>
                </a:solidFill>
              </a:rPr>
              <a:t> </a:t>
            </a:r>
            <a:endParaRPr lang="cs-CZ" sz="4900" dirty="0">
              <a:solidFill>
                <a:schemeClr val="tx1"/>
              </a:solidFill>
            </a:endParaRPr>
          </a:p>
          <a:p>
            <a:endParaRPr lang="cs-CZ" sz="1600" dirty="0"/>
          </a:p>
          <a:p>
            <a:pPr algn="ctr"/>
            <a:r>
              <a:rPr lang="cs-CZ" sz="2200" b="1" dirty="0" smtClean="0"/>
              <a:t> </a:t>
            </a:r>
            <a:r>
              <a:rPr lang="cs-CZ" altLang="cs-CZ" sz="6400" dirty="0">
                <a:solidFill>
                  <a:srgbClr val="898989"/>
                </a:solidFill>
                <a:latin typeface="Arial" charset="0"/>
                <a:cs typeface="Arial" charset="0"/>
              </a:rPr>
              <a:t>Seminář „Ochrana půdy, pozemkové úpravy, finanční nástroje“ </a:t>
            </a:r>
            <a:r>
              <a:rPr lang="cs-CZ" altLang="cs-CZ" sz="6400" dirty="0" smtClean="0">
                <a:solidFill>
                  <a:srgbClr val="898989"/>
                </a:solidFill>
                <a:latin typeface="Arial" charset="0"/>
                <a:cs typeface="Arial" charset="0"/>
              </a:rPr>
              <a:t>5/4/2016</a:t>
            </a:r>
          </a:p>
          <a:p>
            <a:pPr algn="ctr"/>
            <a:endParaRPr lang="cs-CZ" altLang="cs-CZ" sz="5100" dirty="0" smtClean="0">
              <a:solidFill>
                <a:srgbClr val="898989"/>
              </a:solidFill>
              <a:latin typeface="Arial" charset="0"/>
              <a:cs typeface="Arial" charset="0"/>
            </a:endParaRPr>
          </a:p>
          <a:p>
            <a:pPr algn="ctr"/>
            <a:endParaRPr lang="cs-CZ" altLang="cs-CZ" sz="5100" dirty="0">
              <a:solidFill>
                <a:srgbClr val="898989"/>
              </a:solidFill>
              <a:latin typeface="Arial" charset="0"/>
              <a:cs typeface="Arial" charset="0"/>
            </a:endParaRPr>
          </a:p>
          <a:p>
            <a:pPr algn="ctr"/>
            <a:r>
              <a:rPr lang="cs-CZ" sz="7200" b="1" i="1" dirty="0">
                <a:solidFill>
                  <a:schemeClr val="tx1"/>
                </a:solidFill>
              </a:rPr>
              <a:t> </a:t>
            </a:r>
            <a:r>
              <a:rPr lang="cs-CZ" sz="6400" b="1" i="1" dirty="0">
                <a:solidFill>
                  <a:schemeClr val="tx1"/>
                </a:solidFill>
              </a:rPr>
              <a:t>Ing. Pavel Sekáč</a:t>
            </a:r>
            <a:endParaRPr lang="cs-CZ" sz="6400" dirty="0">
              <a:solidFill>
                <a:schemeClr val="tx1"/>
              </a:solidFill>
            </a:endParaRPr>
          </a:p>
          <a:p>
            <a:pPr algn="ctr"/>
            <a:r>
              <a:rPr lang="cs-CZ" sz="5600" b="1" i="1" dirty="0">
                <a:solidFill>
                  <a:schemeClr val="tx1"/>
                </a:solidFill>
              </a:rPr>
              <a:t>náměstek Sekce pro společnou zemědělskou a rybářskou politiku EU</a:t>
            </a:r>
            <a:endParaRPr lang="cs-CZ" sz="5600" i="1" dirty="0">
              <a:solidFill>
                <a:schemeClr val="tx1"/>
              </a:solidFill>
            </a:endParaRPr>
          </a:p>
          <a:p>
            <a:pPr algn="ctr"/>
            <a:r>
              <a:rPr lang="cs-CZ" altLang="cs-CZ" sz="5100" dirty="0">
                <a:solidFill>
                  <a:srgbClr val="898989"/>
                </a:solidFill>
                <a:latin typeface="Arial" charset="0"/>
                <a:cs typeface="Arial" charset="0"/>
              </a:rPr>
              <a:t/>
            </a:r>
            <a:br>
              <a:rPr lang="cs-CZ" altLang="cs-CZ" sz="5100" dirty="0">
                <a:solidFill>
                  <a:srgbClr val="898989"/>
                </a:solidFill>
                <a:latin typeface="Arial" charset="0"/>
                <a:cs typeface="Arial" charset="0"/>
              </a:rPr>
            </a:br>
            <a:endParaRPr lang="cs-CZ" sz="5100" b="1" dirty="0" smtClean="0"/>
          </a:p>
          <a:p>
            <a:r>
              <a:rPr lang="cs-CZ" sz="2200" b="1" dirty="0" smtClean="0"/>
              <a:t> </a:t>
            </a:r>
          </a:p>
          <a:p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10815614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400" dirty="0" smtClean="0"/>
              <a:t>Ochrana půdy před erozí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11560" y="2636912"/>
            <a:ext cx="8085584" cy="3600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sz="2200" dirty="0" smtClean="0"/>
              <a:t>Obsah prezentace:</a:t>
            </a:r>
          </a:p>
          <a:p>
            <a:pPr>
              <a:buNone/>
            </a:pPr>
            <a:endParaRPr lang="cs-CZ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cs-CZ" sz="2200" dirty="0" smtClean="0"/>
              <a:t>Přímé platby</a:t>
            </a:r>
          </a:p>
          <a:p>
            <a:pPr marL="857250" lvl="1" indent="-457200"/>
            <a:r>
              <a:rPr lang="cs-CZ" sz="1700" dirty="0"/>
              <a:t>Kontroly podmíněnosti - Standardy dobrého zemědělského a environmentálního stavu půdy (DZES)</a:t>
            </a:r>
          </a:p>
          <a:p>
            <a:pPr marL="857250" lvl="1" indent="-457200"/>
            <a:r>
              <a:rPr lang="cs-CZ" sz="1700" dirty="0" err="1" smtClean="0"/>
              <a:t>Greening</a:t>
            </a:r>
            <a:endParaRPr lang="cs-CZ" sz="1700" dirty="0" smtClean="0"/>
          </a:p>
          <a:p>
            <a:pPr marL="857250" lvl="1" indent="-457200"/>
            <a:endParaRPr lang="cs-CZ" sz="1600" dirty="0"/>
          </a:p>
          <a:p>
            <a:pPr marL="457200" indent="-457200">
              <a:buFont typeface="+mj-lt"/>
              <a:buAutoNum type="arabicPeriod"/>
            </a:pPr>
            <a:r>
              <a:rPr lang="cs-CZ" sz="2200" dirty="0" smtClean="0"/>
              <a:t>Program rozvoje venkova </a:t>
            </a:r>
          </a:p>
          <a:p>
            <a:pPr marL="857250" lvl="1" indent="-457200"/>
            <a:r>
              <a:rPr lang="cs-CZ" sz="1700" dirty="0"/>
              <a:t>Environmentální podpory 2014-2020</a:t>
            </a:r>
          </a:p>
          <a:p>
            <a:pPr marL="857250" lvl="1" indent="-457200"/>
            <a:r>
              <a:rPr lang="cs-CZ" sz="1700" dirty="0"/>
              <a:t>Pozemkové úpravy</a:t>
            </a:r>
          </a:p>
          <a:p>
            <a:pPr marL="457200" lvl="1" indent="0">
              <a:buNone/>
            </a:pPr>
            <a:endParaRPr lang="cs-CZ" dirty="0" smtClean="0"/>
          </a:p>
          <a:p>
            <a:pPr marL="457200" lvl="1" indent="0">
              <a:buNone/>
            </a:pP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251520" y="1196752"/>
            <a:ext cx="8424168" cy="432048"/>
          </a:xfrm>
        </p:spPr>
        <p:txBody>
          <a:bodyPr/>
          <a:lstStyle/>
          <a:p>
            <a:pPr algn="just"/>
            <a:r>
              <a:rPr lang="cs-CZ" sz="1800" i="1" dirty="0" smtClean="0"/>
              <a:t>	Ochrana </a:t>
            </a:r>
            <a:r>
              <a:rPr lang="cs-CZ" sz="1800" i="1" dirty="0"/>
              <a:t>půdy </a:t>
            </a:r>
            <a:r>
              <a:rPr lang="cs-CZ" sz="1800" i="1" dirty="0" smtClean="0"/>
              <a:t>před erozí je </a:t>
            </a:r>
            <a:r>
              <a:rPr lang="cs-CZ" sz="1800" i="1" dirty="0"/>
              <a:t>klíčovým úkolem </a:t>
            </a:r>
            <a:r>
              <a:rPr lang="cs-CZ" sz="1800" i="1" dirty="0" smtClean="0"/>
              <a:t>nejen </a:t>
            </a:r>
            <a:r>
              <a:rPr lang="cs-CZ" sz="1800" i="1" dirty="0"/>
              <a:t>ve vztahu k její úrodnosti </a:t>
            </a:r>
            <a:r>
              <a:rPr lang="cs-CZ" sz="1800" i="1" dirty="0" smtClean="0"/>
              <a:t>(zabránění odnosu ornice), ale i ve vztahu k ochraně obecního či soukromého majetku a ochraně vodních </a:t>
            </a:r>
            <a:r>
              <a:rPr lang="cs-CZ" sz="1800" i="1" dirty="0"/>
              <a:t> </a:t>
            </a:r>
            <a:r>
              <a:rPr lang="cs-CZ" sz="1800" i="1" dirty="0" smtClean="0"/>
              <a:t>útvarů.</a:t>
            </a:r>
            <a:endParaRPr lang="cs-CZ" sz="1800" i="1" dirty="0"/>
          </a:p>
        </p:txBody>
      </p:sp>
    </p:spTree>
    <p:extLst>
      <p:ext uri="{BB962C8B-B14F-4D97-AF65-F5344CB8AC3E}">
        <p14:creationId xmlns:p14="http://schemas.microsoft.com/office/powerpoint/2010/main" val="326741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922114"/>
          </a:xfrm>
        </p:spPr>
        <p:txBody>
          <a:bodyPr>
            <a:normAutofit/>
          </a:bodyPr>
          <a:lstStyle/>
          <a:p>
            <a:pPr algn="ctr"/>
            <a:r>
              <a:rPr lang="cs-CZ" sz="2400" dirty="0" smtClean="0"/>
              <a:t>PP - Kontrola podmíněnosti (</a:t>
            </a:r>
            <a:r>
              <a:rPr lang="cs-CZ" sz="2400" dirty="0" err="1" smtClean="0"/>
              <a:t>Cross</a:t>
            </a:r>
            <a:r>
              <a:rPr lang="cs-CZ" sz="2400" dirty="0" smtClean="0"/>
              <a:t> </a:t>
            </a:r>
            <a:r>
              <a:rPr lang="cs-CZ" sz="2400" dirty="0" err="1" smtClean="0"/>
              <a:t>Compliance</a:t>
            </a:r>
            <a:r>
              <a:rPr lang="cs-CZ" sz="2400" dirty="0" smtClean="0"/>
              <a:t>)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896544"/>
          </a:xfrm>
        </p:spPr>
        <p:txBody>
          <a:bodyPr>
            <a:normAutofit/>
          </a:bodyPr>
          <a:lstStyle/>
          <a:p>
            <a:endParaRPr lang="cs-CZ" sz="2000" dirty="0" smtClean="0"/>
          </a:p>
          <a:p>
            <a:pPr algn="just"/>
            <a:r>
              <a:rPr lang="cs-CZ" sz="2000" dirty="0" smtClean="0"/>
              <a:t>Standardy dobrého zemědělského a environmentálního stavu  (DZES) zahrnují pravidla týkající se ochrany vod, půdy a zásob uhlíku, biologické rozmanitosti, krajiny a minimální úrovně péče.</a:t>
            </a:r>
          </a:p>
          <a:p>
            <a:pPr marL="0" indent="0" algn="just">
              <a:buNone/>
            </a:pPr>
            <a:endParaRPr lang="cs-CZ" sz="2000" dirty="0" smtClean="0"/>
          </a:p>
          <a:p>
            <a:r>
              <a:rPr lang="cs-CZ" sz="2000" dirty="0" smtClean="0"/>
              <a:t>Na ochranu půdy před erozí jsou primárně zaměřeny standardy: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1600" dirty="0" smtClean="0"/>
              <a:t>DZES 4 (minimální pokryv půdy) 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1600" dirty="0" smtClean="0"/>
              <a:t>DZES </a:t>
            </a:r>
            <a:r>
              <a:rPr lang="cs-CZ" sz="1600" dirty="0"/>
              <a:t>5 (pravidla pěstování erozně nebezpečných plodin</a:t>
            </a:r>
            <a:r>
              <a:rPr lang="cs-CZ" sz="1600" dirty="0" smtClean="0"/>
              <a:t>).</a:t>
            </a:r>
          </a:p>
          <a:p>
            <a:pPr marL="457200" lvl="1" indent="0">
              <a:buNone/>
            </a:pPr>
            <a:endParaRPr lang="cs-CZ" sz="1600" dirty="0" smtClean="0"/>
          </a:p>
          <a:p>
            <a:pPr>
              <a:lnSpc>
                <a:spcPct val="110000"/>
              </a:lnSpc>
            </a:pPr>
            <a:r>
              <a:rPr lang="cs-CZ" altLang="cs-CZ" sz="2000" dirty="0">
                <a:solidFill>
                  <a:srgbClr val="000000"/>
                </a:solidFill>
                <a:latin typeface="Arial" charset="0"/>
                <a:cs typeface="Arial" charset="0"/>
              </a:rPr>
              <a:t>D</a:t>
            </a:r>
            <a:r>
              <a:rPr lang="cs-CZ" altLang="cs-CZ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otčení žadatelé o:</a:t>
            </a:r>
            <a:endParaRPr lang="cs-CZ" altLang="cs-CZ" sz="2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cs-CZ" altLang="cs-CZ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přímé platby,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altLang="cs-CZ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některé </a:t>
            </a:r>
            <a:r>
              <a:rPr lang="cs-CZ" altLang="cs-CZ" sz="1600" dirty="0">
                <a:solidFill>
                  <a:srgbClr val="000000"/>
                </a:solidFill>
                <a:latin typeface="Arial" charset="0"/>
                <a:cs typeface="Arial" charset="0"/>
              </a:rPr>
              <a:t>podpory </a:t>
            </a:r>
            <a:r>
              <a:rPr lang="cs-CZ" altLang="cs-CZ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PRV,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altLang="cs-CZ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některé </a:t>
            </a:r>
            <a:r>
              <a:rPr lang="cs-CZ" altLang="cs-CZ" sz="1600" dirty="0">
                <a:solidFill>
                  <a:srgbClr val="000000"/>
                </a:solidFill>
                <a:latin typeface="Arial" charset="0"/>
                <a:cs typeface="Arial" charset="0"/>
              </a:rPr>
              <a:t>podpory v rámci </a:t>
            </a:r>
            <a:r>
              <a:rPr lang="cs-CZ" altLang="cs-CZ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SOT.</a:t>
            </a:r>
            <a:endParaRPr lang="cs-CZ" altLang="cs-CZ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endParaRPr lang="cs-CZ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334584"/>
            <a:ext cx="2746816" cy="1742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581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2400" dirty="0" smtClean="0"/>
              <a:t>DZES</a:t>
            </a:r>
            <a:r>
              <a:rPr lang="cs-CZ" sz="2400" dirty="0"/>
              <a:t> </a:t>
            </a:r>
            <a:r>
              <a:rPr lang="cs-CZ" sz="2400" dirty="0" smtClean="0"/>
              <a:t>4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08513"/>
          </a:xfrm>
        </p:spPr>
        <p:txBody>
          <a:bodyPr>
            <a:normAutofit/>
          </a:bodyPr>
          <a:lstStyle/>
          <a:p>
            <a:pPr algn="just"/>
            <a:r>
              <a:rPr lang="cs-CZ" sz="2000" dirty="0" smtClean="0"/>
              <a:t>Na dílech půdních bloků (DPB) se zemědělskou kulturou </a:t>
            </a:r>
            <a:r>
              <a:rPr lang="cs-CZ" sz="2000" i="1" dirty="0" smtClean="0"/>
              <a:t>standardní orná půda</a:t>
            </a:r>
            <a:r>
              <a:rPr lang="cs-CZ" sz="2000" dirty="0" smtClean="0"/>
              <a:t>, jejichž </a:t>
            </a:r>
            <a:r>
              <a:rPr lang="cs-CZ" sz="2000" i="1" dirty="0" smtClean="0"/>
              <a:t>průměrná sklonitost přesahuje 5°</a:t>
            </a:r>
            <a:r>
              <a:rPr lang="cs-CZ" sz="2000" dirty="0" smtClean="0"/>
              <a:t>, provede žadatel po sklizni plodiny jedno z následujících opatření:</a:t>
            </a:r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cs-CZ" sz="1600" dirty="0"/>
              <a:t>z</a:t>
            </a:r>
            <a:r>
              <a:rPr lang="cs-CZ" sz="1600" dirty="0" smtClean="0"/>
              <a:t>aloží </a:t>
            </a:r>
            <a:r>
              <a:rPr lang="cs-CZ" sz="1600" b="1" dirty="0" smtClean="0"/>
              <a:t>porost ozimé plodiny</a:t>
            </a:r>
            <a:r>
              <a:rPr lang="cs-CZ" sz="1600" dirty="0" smtClean="0"/>
              <a:t>, nebo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600" dirty="0"/>
              <a:t>p</a:t>
            </a:r>
            <a:r>
              <a:rPr lang="cs-CZ" sz="1600" dirty="0" smtClean="0"/>
              <a:t>onechá </a:t>
            </a:r>
            <a:r>
              <a:rPr lang="cs-CZ" sz="1600" b="1" dirty="0" smtClean="0"/>
              <a:t>strniště sklizené plodiny</a:t>
            </a:r>
            <a:r>
              <a:rPr lang="cs-CZ" sz="1600" dirty="0" smtClean="0"/>
              <a:t>, nebo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600" dirty="0"/>
              <a:t>z</a:t>
            </a:r>
            <a:r>
              <a:rPr lang="cs-CZ" sz="1600" dirty="0" smtClean="0"/>
              <a:t>aseje </a:t>
            </a:r>
            <a:r>
              <a:rPr lang="cs-CZ" sz="1600" b="1" dirty="0" smtClean="0"/>
              <a:t>meziplodinu </a:t>
            </a:r>
            <a:r>
              <a:rPr lang="cs-CZ" sz="1600" dirty="0" smtClean="0"/>
              <a:t>(porost 20.9. – 31.10.), nebo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600" dirty="0"/>
              <a:t>z</a:t>
            </a:r>
            <a:r>
              <a:rPr lang="cs-CZ" sz="1600" dirty="0" smtClean="0"/>
              <a:t>apraví </a:t>
            </a:r>
            <a:r>
              <a:rPr lang="cs-CZ" sz="1600" b="1" dirty="0" smtClean="0"/>
              <a:t>statková či organická hnojiva</a:t>
            </a:r>
            <a:r>
              <a:rPr lang="cs-CZ" sz="1600" dirty="0" smtClean="0"/>
              <a:t> </a:t>
            </a:r>
            <a:br>
              <a:rPr lang="cs-CZ" sz="1600" dirty="0" smtClean="0"/>
            </a:br>
            <a:r>
              <a:rPr lang="cs-CZ" sz="1600" dirty="0" smtClean="0"/>
              <a:t>(v předepsané dávce).</a:t>
            </a:r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  <a:p>
            <a:pPr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077072"/>
            <a:ext cx="2304256" cy="1788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386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2400" dirty="0" smtClean="0"/>
              <a:t>DZES</a:t>
            </a:r>
            <a:r>
              <a:rPr lang="cs-CZ" sz="2400" dirty="0"/>
              <a:t> </a:t>
            </a:r>
            <a:r>
              <a:rPr lang="cs-CZ" sz="2400" dirty="0" smtClean="0"/>
              <a:t>5 - SEO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08513"/>
          </a:xfrm>
        </p:spPr>
        <p:txBody>
          <a:bodyPr>
            <a:normAutofit/>
          </a:bodyPr>
          <a:lstStyle/>
          <a:p>
            <a:pPr algn="just"/>
            <a:r>
              <a:rPr lang="cs-CZ" sz="2000" dirty="0" smtClean="0"/>
              <a:t>Na dílech půdních bloků označených v evidenci půdy jako </a:t>
            </a:r>
            <a:r>
              <a:rPr lang="cs-CZ" sz="2000" i="1" dirty="0" smtClean="0"/>
              <a:t>silně erozně ohrožená (SEO)</a:t>
            </a:r>
            <a:r>
              <a:rPr lang="cs-CZ" sz="2000" i="1" dirty="0"/>
              <a:t> </a:t>
            </a:r>
            <a:r>
              <a:rPr lang="cs-CZ" sz="2000" dirty="0" smtClean="0"/>
              <a:t>zajistí žadatel, že se:</a:t>
            </a:r>
          </a:p>
          <a:p>
            <a:pPr algn="just"/>
            <a:endParaRPr lang="cs-CZ" sz="20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1600" b="1" dirty="0" smtClean="0"/>
              <a:t>erozně nebezpečné plodiny</a:t>
            </a:r>
            <a:r>
              <a:rPr lang="cs-CZ" sz="1600" dirty="0" smtClean="0"/>
              <a:t> kukuřice, brambory, řepa, bob setý, sója, slunečnice a čirok </a:t>
            </a:r>
            <a:r>
              <a:rPr lang="cs-CZ" sz="1600" b="1" dirty="0"/>
              <a:t>nebudou </a:t>
            </a:r>
            <a:r>
              <a:rPr lang="cs-CZ" sz="1600" b="1" dirty="0" smtClean="0"/>
              <a:t>pěstovat</a:t>
            </a:r>
            <a:r>
              <a:rPr lang="cs-CZ" sz="1600" dirty="0" smtClean="0"/>
              <a:t>;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cs-CZ" sz="16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1600" dirty="0" smtClean="0"/>
              <a:t>porosty </a:t>
            </a:r>
            <a:r>
              <a:rPr lang="cs-CZ" sz="1600" b="1" dirty="0" smtClean="0"/>
              <a:t>řepky olejné </a:t>
            </a:r>
            <a:r>
              <a:rPr lang="cs-CZ" sz="1600" dirty="0" smtClean="0"/>
              <a:t>budou pěstovány </a:t>
            </a:r>
            <a:r>
              <a:rPr lang="cs-CZ" sz="1600" b="1" dirty="0" smtClean="0"/>
              <a:t>s využitím </a:t>
            </a:r>
            <a:r>
              <a:rPr lang="cs-CZ" sz="1600" b="1" dirty="0" err="1" smtClean="0"/>
              <a:t>půdoochranných</a:t>
            </a:r>
            <a:r>
              <a:rPr lang="cs-CZ" sz="1600" b="1" dirty="0" smtClean="0"/>
              <a:t> technologií </a:t>
            </a:r>
            <a:r>
              <a:rPr lang="cs-CZ" sz="1600" dirty="0" smtClean="0"/>
              <a:t>a</a:t>
            </a:r>
            <a:endParaRPr lang="cs-CZ" sz="1600" b="1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cs-CZ" sz="1600" b="1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1600" dirty="0" smtClean="0"/>
              <a:t>porosty </a:t>
            </a:r>
            <a:r>
              <a:rPr lang="cs-CZ" sz="1600" b="1" dirty="0" smtClean="0"/>
              <a:t>ostatních obilnin</a:t>
            </a:r>
            <a:r>
              <a:rPr lang="cs-CZ" sz="1600" dirty="0" smtClean="0"/>
              <a:t> budou pěstovány </a:t>
            </a:r>
            <a:r>
              <a:rPr lang="cs-CZ" sz="1600" b="1" dirty="0" smtClean="0"/>
              <a:t>s využitím </a:t>
            </a:r>
            <a:r>
              <a:rPr lang="cs-CZ" sz="1600" b="1" dirty="0" err="1" smtClean="0"/>
              <a:t>půdoochranných</a:t>
            </a:r>
            <a:r>
              <a:rPr lang="cs-CZ" sz="1600" b="1" dirty="0" smtClean="0"/>
              <a:t> technologií či s podsevem</a:t>
            </a:r>
            <a:r>
              <a:rPr lang="cs-CZ" sz="1600" dirty="0" smtClean="0"/>
              <a:t> jetelovin, travních nebo jetelotravních směsí.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cs-CZ" sz="1600" dirty="0" smtClean="0"/>
          </a:p>
          <a:p>
            <a:pPr algn="just"/>
            <a:r>
              <a:rPr lang="cs-CZ" sz="2000" dirty="0" smtClean="0"/>
              <a:t>Obecné </a:t>
            </a:r>
            <a:r>
              <a:rPr lang="cs-CZ" sz="2000" dirty="0" err="1" smtClean="0"/>
              <a:t>půdoochranné</a:t>
            </a:r>
            <a:r>
              <a:rPr lang="cs-CZ" sz="2000" dirty="0" smtClean="0"/>
              <a:t> technologie (OPT) vyhovující podmínkám tohoto standardu na SEO plochách</a:t>
            </a:r>
            <a:r>
              <a:rPr lang="cs-CZ" sz="2000" dirty="0"/>
              <a:t>: (</a:t>
            </a:r>
            <a:r>
              <a:rPr lang="cs-CZ" sz="2000" i="1" dirty="0" err="1"/>
              <a:t>bezorebné</a:t>
            </a:r>
            <a:r>
              <a:rPr lang="cs-CZ" sz="2000" i="1" dirty="0"/>
              <a:t> </a:t>
            </a:r>
            <a:r>
              <a:rPr lang="cs-CZ" sz="2000" i="1" dirty="0" smtClean="0"/>
              <a:t>setí/sázení, setí/sázení do </a:t>
            </a:r>
            <a:r>
              <a:rPr lang="cs-CZ" sz="2000" i="1" dirty="0"/>
              <a:t>mulče, mělké podmítky či ochranné plodiny</a:t>
            </a:r>
            <a:r>
              <a:rPr lang="cs-CZ" sz="2000" dirty="0" smtClean="0"/>
              <a:t>).</a:t>
            </a:r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  <a:p>
            <a:pPr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</p:txBody>
      </p:sp>
    </p:spTree>
    <p:extLst>
      <p:ext uri="{BB962C8B-B14F-4D97-AF65-F5344CB8AC3E}">
        <p14:creationId xmlns:p14="http://schemas.microsoft.com/office/powerpoint/2010/main" val="136461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2400" dirty="0" smtClean="0"/>
              <a:t>DZES</a:t>
            </a:r>
            <a:r>
              <a:rPr lang="cs-CZ" sz="2400" dirty="0"/>
              <a:t> </a:t>
            </a:r>
            <a:r>
              <a:rPr lang="cs-CZ" sz="2400" dirty="0" smtClean="0"/>
              <a:t>5 - MEO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08513"/>
          </a:xfrm>
        </p:spPr>
        <p:txBody>
          <a:bodyPr>
            <a:normAutofit/>
          </a:bodyPr>
          <a:lstStyle/>
          <a:p>
            <a:pPr algn="just"/>
            <a:r>
              <a:rPr lang="cs-CZ" sz="2000" dirty="0" smtClean="0"/>
              <a:t>Na dílech půdních bloků označených v evidenci půdy jako </a:t>
            </a:r>
            <a:r>
              <a:rPr lang="cs-CZ" sz="2000" i="1" dirty="0" smtClean="0"/>
              <a:t>mírně erozně ohrožená (MEO)</a:t>
            </a:r>
            <a:r>
              <a:rPr lang="cs-CZ" sz="2000" i="1" dirty="0"/>
              <a:t> </a:t>
            </a:r>
            <a:r>
              <a:rPr lang="cs-CZ" sz="2000" dirty="0" smtClean="0"/>
              <a:t>zajistí žadatel, že se:</a:t>
            </a:r>
          </a:p>
          <a:p>
            <a:pPr algn="just"/>
            <a:endParaRPr lang="cs-CZ" sz="20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1600" b="1" dirty="0" smtClean="0"/>
              <a:t>erozně nebezpečné plodiny </a:t>
            </a:r>
            <a:r>
              <a:rPr lang="cs-CZ" sz="1600" dirty="0" smtClean="0"/>
              <a:t>kukuřice, brambory, řepa, bob setý, sója, slunečnice a čirok </a:t>
            </a:r>
            <a:r>
              <a:rPr lang="cs-CZ" sz="1600" b="1" dirty="0" smtClean="0"/>
              <a:t>budou pěstovat pouze s využitím </a:t>
            </a:r>
            <a:r>
              <a:rPr lang="cs-CZ" sz="1600" b="1" dirty="0" err="1" smtClean="0"/>
              <a:t>půdoochranných</a:t>
            </a:r>
            <a:r>
              <a:rPr lang="cs-CZ" sz="1600" b="1" dirty="0" smtClean="0"/>
              <a:t> technologií</a:t>
            </a:r>
            <a:r>
              <a:rPr lang="cs-CZ" sz="1600" dirty="0" smtClean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cs-CZ" sz="1600" dirty="0" smtClean="0"/>
          </a:p>
          <a:p>
            <a:pPr algn="just"/>
            <a:r>
              <a:rPr lang="cs-CZ" sz="2000" dirty="0" smtClean="0"/>
              <a:t>Kromě již zmíněných OPT lze na MEO plochách využít i některou </a:t>
            </a:r>
            <a:br>
              <a:rPr lang="cs-CZ" sz="2000" dirty="0" smtClean="0"/>
            </a:br>
            <a:r>
              <a:rPr lang="cs-CZ" sz="2000" dirty="0" smtClean="0"/>
              <a:t>ze specifických </a:t>
            </a:r>
            <a:r>
              <a:rPr lang="cs-CZ" sz="2000" dirty="0" err="1" smtClean="0"/>
              <a:t>půdoochranných</a:t>
            </a:r>
            <a:r>
              <a:rPr lang="cs-CZ" sz="2000" dirty="0" smtClean="0"/>
              <a:t> </a:t>
            </a:r>
            <a:r>
              <a:rPr lang="cs-CZ" sz="2000" dirty="0" err="1" smtClean="0"/>
              <a:t>trechnologií</a:t>
            </a:r>
            <a:r>
              <a:rPr lang="cs-CZ" sz="2000" dirty="0" smtClean="0"/>
              <a:t> (SPT): </a:t>
            </a:r>
            <a:r>
              <a:rPr lang="cs-CZ" sz="2000" i="1" dirty="0" smtClean="0"/>
              <a:t>přerušovací pásy, zasakovací pásy, </a:t>
            </a:r>
            <a:r>
              <a:rPr lang="cs-CZ" sz="2000" i="1" dirty="0"/>
              <a:t>o</a:t>
            </a:r>
            <a:r>
              <a:rPr lang="cs-CZ" sz="2000" i="1" dirty="0" smtClean="0"/>
              <a:t>setí souvratí, setí/sázení po vrstevnici, </a:t>
            </a:r>
            <a:r>
              <a:rPr lang="cs-CZ" sz="2000" i="1" dirty="0" err="1" smtClean="0"/>
              <a:t>odkameňování</a:t>
            </a:r>
            <a:r>
              <a:rPr lang="cs-CZ" sz="2000" i="1" dirty="0" smtClean="0"/>
              <a:t>, podrývání u cukrové řepy, pěstování </a:t>
            </a:r>
            <a:r>
              <a:rPr lang="cs-CZ" sz="2000" i="1" dirty="0" err="1" smtClean="0"/>
              <a:t>luskoobilných</a:t>
            </a:r>
            <a:r>
              <a:rPr lang="cs-CZ" sz="2000" i="1" dirty="0" smtClean="0"/>
              <a:t> směsí, důlkování a hrázkování, pásové zpracování půdy či pěstování kukuřice s šířkou řádku do 45 cm </a:t>
            </a:r>
            <a:r>
              <a:rPr lang="cs-CZ" sz="2000" i="1" dirty="0" err="1" smtClean="0"/>
              <a:t>bezorebným</a:t>
            </a:r>
            <a:r>
              <a:rPr lang="cs-CZ" sz="2000" i="1" dirty="0" smtClean="0"/>
              <a:t> způsobem</a:t>
            </a:r>
            <a:r>
              <a:rPr lang="cs-CZ" sz="2000" dirty="0" smtClean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cs-CZ" sz="1600" b="1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cs-CZ" sz="16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  <a:p>
            <a:pPr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</p:txBody>
      </p:sp>
    </p:spTree>
    <p:extLst>
      <p:ext uri="{BB962C8B-B14F-4D97-AF65-F5344CB8AC3E}">
        <p14:creationId xmlns:p14="http://schemas.microsoft.com/office/powerpoint/2010/main" val="424784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2400" dirty="0" smtClean="0"/>
              <a:t>DZES</a:t>
            </a:r>
            <a:r>
              <a:rPr lang="cs-CZ" sz="2400" dirty="0"/>
              <a:t> </a:t>
            </a:r>
            <a:r>
              <a:rPr lang="cs-CZ" sz="2400" dirty="0" smtClean="0"/>
              <a:t>5 - MEO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0851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  <a:spcBef>
                <a:spcPts val="480"/>
              </a:spcBef>
            </a:pPr>
            <a:r>
              <a:rPr lang="cs-CZ" sz="2000" dirty="0" smtClean="0"/>
              <a:t>Nejčastěji používanou PT je osévání přerušovacích pásů, zasakovacích pásů či souvratí jinou než erozně nebezpečnou plodinou. Úkolem těchto minimálně 12m pásů je přerušit </a:t>
            </a:r>
            <a:r>
              <a:rPr lang="cs-CZ" sz="2000" i="1" dirty="0" smtClean="0"/>
              <a:t>odtokové linie </a:t>
            </a:r>
            <a:r>
              <a:rPr lang="cs-CZ" sz="2000" dirty="0" smtClean="0"/>
              <a:t>na DPB, zpomalit odtok vody a zabránit odnosu půdy.</a:t>
            </a:r>
          </a:p>
          <a:p>
            <a:pPr marL="0" indent="0" algn="just">
              <a:buNone/>
            </a:pPr>
            <a:endParaRPr lang="cs-CZ" sz="1600" dirty="0" smtClean="0"/>
          </a:p>
          <a:p>
            <a:pPr algn="just"/>
            <a:r>
              <a:rPr lang="cs-CZ" sz="2000" dirty="0" smtClean="0"/>
              <a:t>Maximální nepřerušená délka </a:t>
            </a:r>
            <a:r>
              <a:rPr lang="cs-CZ" sz="2000" i="1" dirty="0" smtClean="0"/>
              <a:t>odtokové linie </a:t>
            </a:r>
            <a:r>
              <a:rPr lang="cs-CZ" sz="2000" dirty="0" smtClean="0"/>
              <a:t>nesmí na DPB:</a:t>
            </a:r>
          </a:p>
          <a:p>
            <a:pPr marL="0" indent="0" algn="just">
              <a:buNone/>
            </a:pPr>
            <a:endParaRPr lang="cs-CZ" sz="10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1600" b="1" dirty="0" smtClean="0"/>
              <a:t>o průměrné sklonitosti do 3° </a:t>
            </a:r>
            <a:r>
              <a:rPr lang="cs-CZ" sz="1600" dirty="0" smtClean="0"/>
              <a:t>přesáhnout</a:t>
            </a:r>
            <a:r>
              <a:rPr lang="cs-CZ" sz="1600" b="1" dirty="0" smtClean="0"/>
              <a:t> 300 m</a:t>
            </a:r>
            <a:r>
              <a:rPr lang="cs-CZ" sz="1600" dirty="0" smtClean="0"/>
              <a:t>,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cs-CZ" sz="600" b="1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1600" b="1" dirty="0" smtClean="0"/>
              <a:t>o </a:t>
            </a:r>
            <a:r>
              <a:rPr lang="cs-CZ" sz="1600" b="1" dirty="0"/>
              <a:t>průměrné </a:t>
            </a:r>
            <a:r>
              <a:rPr lang="cs-CZ" sz="1600" b="1" dirty="0" smtClean="0"/>
              <a:t>sklonitosti 3 - 5° </a:t>
            </a:r>
            <a:r>
              <a:rPr lang="cs-CZ" sz="1600" dirty="0"/>
              <a:t>přesáhnout</a:t>
            </a:r>
            <a:r>
              <a:rPr lang="cs-CZ" sz="1600" b="1" dirty="0"/>
              <a:t> </a:t>
            </a:r>
            <a:r>
              <a:rPr lang="cs-CZ" sz="1600" b="1" dirty="0" smtClean="0"/>
              <a:t>250 m</a:t>
            </a:r>
            <a:r>
              <a:rPr lang="cs-CZ" sz="1600" dirty="0" smtClean="0"/>
              <a:t>,</a:t>
            </a:r>
            <a:endParaRPr lang="cs-CZ" sz="1600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sz="600" b="1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1600" b="1" dirty="0" smtClean="0"/>
              <a:t>o </a:t>
            </a:r>
            <a:r>
              <a:rPr lang="cs-CZ" sz="1600" b="1" dirty="0"/>
              <a:t>průměrné </a:t>
            </a:r>
            <a:r>
              <a:rPr lang="cs-CZ" sz="1600" b="1" dirty="0" smtClean="0"/>
              <a:t>sklonitosti nad 5° </a:t>
            </a:r>
            <a:r>
              <a:rPr lang="cs-CZ" sz="1600" dirty="0"/>
              <a:t>přesáhnout</a:t>
            </a:r>
            <a:r>
              <a:rPr lang="cs-CZ" sz="1600" b="1" dirty="0"/>
              <a:t> </a:t>
            </a:r>
            <a:r>
              <a:rPr lang="cs-CZ" sz="1600" b="1" dirty="0" smtClean="0"/>
              <a:t>200 m</a:t>
            </a:r>
            <a:r>
              <a:rPr lang="cs-CZ" sz="1600" dirty="0" smtClean="0"/>
              <a:t>.</a:t>
            </a:r>
          </a:p>
          <a:p>
            <a:pPr marL="0" indent="0" algn="just">
              <a:buNone/>
            </a:pPr>
            <a:endParaRPr lang="cs-CZ" sz="1600" dirty="0" smtClean="0"/>
          </a:p>
          <a:p>
            <a:pPr algn="just">
              <a:lnSpc>
                <a:spcPct val="110000"/>
              </a:lnSpc>
            </a:pPr>
            <a:r>
              <a:rPr lang="cs-CZ" sz="1600" dirty="0" smtClean="0"/>
              <a:t>Na základě vyhodnocení účinnosti výše zmíněných PT připravuje </a:t>
            </a:r>
            <a:r>
              <a:rPr lang="cs-CZ" sz="1600" dirty="0" err="1" smtClean="0"/>
              <a:t>Mze</a:t>
            </a:r>
            <a:r>
              <a:rPr lang="cs-CZ" sz="1600" dirty="0" smtClean="0"/>
              <a:t> jejich revizi – minimální šířka pásů bude zdvojnásobena a maximální nepřerušená délka odtokových linií na DPB bude zkrácena.</a:t>
            </a:r>
          </a:p>
          <a:p>
            <a:pPr marL="0" indent="0" algn="just">
              <a:buNone/>
            </a:pPr>
            <a:endParaRPr lang="cs-CZ" sz="1600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cs-CZ" sz="1600" dirty="0" smtClean="0"/>
          </a:p>
          <a:p>
            <a:pPr marL="0" indent="0" algn="just">
              <a:buNone/>
            </a:pPr>
            <a:endParaRPr lang="cs-CZ" sz="2000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cs-CZ" sz="1600" b="1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cs-CZ" sz="16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  <a:p>
            <a:pPr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</p:txBody>
      </p:sp>
    </p:spTree>
    <p:extLst>
      <p:ext uri="{BB962C8B-B14F-4D97-AF65-F5344CB8AC3E}">
        <p14:creationId xmlns:p14="http://schemas.microsoft.com/office/powerpoint/2010/main" val="361678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2400" dirty="0" smtClean="0"/>
              <a:t>DZES</a:t>
            </a:r>
            <a:r>
              <a:rPr lang="cs-CZ" sz="2400" dirty="0"/>
              <a:t> </a:t>
            </a:r>
            <a:r>
              <a:rPr lang="cs-CZ" sz="2400" dirty="0" smtClean="0"/>
              <a:t>5 - porušení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08513"/>
          </a:xfrm>
        </p:spPr>
        <p:txBody>
          <a:bodyPr>
            <a:normAutofit/>
          </a:bodyPr>
          <a:lstStyle/>
          <a:p>
            <a:pPr algn="just"/>
            <a:r>
              <a:rPr lang="cs-CZ" sz="2000" dirty="0" smtClean="0"/>
              <a:t>Analýza porušení DZES 5:</a:t>
            </a:r>
          </a:p>
          <a:p>
            <a:pPr marL="0" indent="0" algn="just">
              <a:buNone/>
            </a:pPr>
            <a:endParaRPr lang="cs-CZ" sz="10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1600" dirty="0"/>
              <a:t>r</a:t>
            </a:r>
            <a:r>
              <a:rPr lang="cs-CZ" sz="1600" dirty="0" smtClean="0"/>
              <a:t>. 2012 – 88 porušení,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cs-CZ" sz="600" b="1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1600" dirty="0"/>
              <a:t>r</a:t>
            </a:r>
            <a:r>
              <a:rPr lang="cs-CZ" sz="1600" dirty="0" smtClean="0"/>
              <a:t>. 2013 – 98 porušení,</a:t>
            </a:r>
            <a:endParaRPr lang="cs-CZ" sz="1600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sz="600" b="1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1600" dirty="0"/>
              <a:t>r</a:t>
            </a:r>
            <a:r>
              <a:rPr lang="cs-CZ" sz="1600" dirty="0" smtClean="0"/>
              <a:t>. 2014 – 104 porušení,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cs-CZ" sz="6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1600" dirty="0"/>
              <a:t>r</a:t>
            </a:r>
            <a:r>
              <a:rPr lang="cs-CZ" sz="1600" dirty="0" smtClean="0"/>
              <a:t>. 2015 – 87 porušení.</a:t>
            </a:r>
          </a:p>
          <a:p>
            <a:pPr marL="0" indent="0" algn="just">
              <a:buNone/>
            </a:pPr>
            <a:endParaRPr lang="cs-CZ" sz="1600" dirty="0" smtClean="0"/>
          </a:p>
          <a:p>
            <a:pPr algn="just"/>
            <a:r>
              <a:rPr lang="cs-CZ" sz="2000" dirty="0" smtClean="0"/>
              <a:t>Nejčastějším konkrétním porušením podmínek standardu je nepoužití žádné PT na MEO a SEO plochách, dále pěstování obilnin na SEO plochách bez PT nebo podsevu.</a:t>
            </a:r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2000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cs-CZ" sz="1600" b="1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cs-CZ" sz="16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  <a:p>
            <a:pPr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</p:txBody>
      </p:sp>
    </p:spTree>
    <p:extLst>
      <p:ext uri="{BB962C8B-B14F-4D97-AF65-F5344CB8AC3E}">
        <p14:creationId xmlns:p14="http://schemas.microsoft.com/office/powerpoint/2010/main" val="299018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2400" dirty="0" smtClean="0"/>
              <a:t>PP – </a:t>
            </a:r>
            <a:r>
              <a:rPr lang="cs-CZ" sz="2400" dirty="0" err="1" smtClean="0"/>
              <a:t>greening</a:t>
            </a:r>
            <a:r>
              <a:rPr lang="cs-CZ" sz="2400" dirty="0" smtClean="0"/>
              <a:t> (ozelenění)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08513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cs-CZ" altLang="cs-CZ" sz="3200" dirty="0"/>
              <a:t>Platba pro zemědělce dodržující </a:t>
            </a:r>
            <a:r>
              <a:rPr lang="cs-CZ" altLang="cs-CZ" sz="3200" b="1" dirty="0"/>
              <a:t>zemědělské postupy příznivé </a:t>
            </a:r>
            <a:r>
              <a:rPr lang="cs-CZ" altLang="cs-CZ" sz="3200" b="1" dirty="0" smtClean="0"/>
              <a:t/>
            </a:r>
            <a:br>
              <a:rPr lang="cs-CZ" altLang="cs-CZ" sz="3200" b="1" dirty="0" smtClean="0"/>
            </a:br>
            <a:r>
              <a:rPr lang="cs-CZ" altLang="cs-CZ" sz="3200" b="1" dirty="0" smtClean="0"/>
              <a:t>pro </a:t>
            </a:r>
            <a:r>
              <a:rPr lang="cs-CZ" altLang="cs-CZ" sz="3200" b="1" dirty="0"/>
              <a:t>klima a životní </a:t>
            </a:r>
            <a:r>
              <a:rPr lang="cs-CZ" altLang="cs-CZ" sz="3200" b="1" dirty="0" smtClean="0"/>
              <a:t>prostředí</a:t>
            </a:r>
            <a:r>
              <a:rPr lang="cs-CZ" altLang="cs-CZ" sz="3200" dirty="0"/>
              <a:t> </a:t>
            </a:r>
            <a:r>
              <a:rPr lang="cs-CZ" altLang="cs-CZ" sz="3200" dirty="0" smtClean="0"/>
              <a:t>(podmínky </a:t>
            </a:r>
            <a:r>
              <a:rPr lang="cs-CZ" altLang="cs-CZ" sz="3200" dirty="0" err="1" smtClean="0"/>
              <a:t>greeningu</a:t>
            </a:r>
            <a:r>
              <a:rPr lang="cs-CZ" altLang="cs-CZ" sz="3200" dirty="0" smtClean="0"/>
              <a:t> mají pozitivní vliv na ochranu půdy před erozí, doplňují do půdy organické složky, zlepšují kvalitu půdy, udržují vodu v krajině, </a:t>
            </a:r>
            <a:r>
              <a:rPr lang="cs-CZ" sz="3200" dirty="0" smtClean="0"/>
              <a:t>snižují </a:t>
            </a:r>
            <a:r>
              <a:rPr lang="cs-CZ" sz="3200" dirty="0"/>
              <a:t>použití </a:t>
            </a:r>
            <a:r>
              <a:rPr lang="cs-CZ" sz="3200" dirty="0" smtClean="0"/>
              <a:t>přípravků na ochranu rostlin </a:t>
            </a:r>
            <a:r>
              <a:rPr lang="cs-CZ" sz="3200" dirty="0"/>
              <a:t>a hnojiv a v neposlední </a:t>
            </a:r>
            <a:r>
              <a:rPr lang="cs-CZ" sz="3200" dirty="0" smtClean="0"/>
              <a:t>řadě </a:t>
            </a:r>
            <a:r>
              <a:rPr lang="cs-CZ" sz="3200" dirty="0"/>
              <a:t>zvyšují </a:t>
            </a:r>
            <a:r>
              <a:rPr lang="cs-CZ" sz="3200" dirty="0" smtClean="0"/>
              <a:t>biodiverzitu).</a:t>
            </a:r>
            <a:endParaRPr lang="cs-CZ" sz="3200" dirty="0"/>
          </a:p>
          <a:p>
            <a:pPr algn="just">
              <a:lnSpc>
                <a:spcPct val="120000"/>
              </a:lnSpc>
            </a:pPr>
            <a:endParaRPr lang="cs-CZ" altLang="cs-CZ" sz="2600" dirty="0" smtClean="0"/>
          </a:p>
          <a:p>
            <a:pPr algn="just">
              <a:lnSpc>
                <a:spcPct val="120000"/>
              </a:lnSpc>
            </a:pPr>
            <a:r>
              <a:rPr lang="cs-CZ" altLang="cs-CZ" sz="3200" dirty="0"/>
              <a:t>30 % ze </a:t>
            </a:r>
            <a:r>
              <a:rPr lang="cs-CZ" altLang="cs-CZ" sz="3200" dirty="0" smtClean="0"/>
              <a:t>SAPS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cs-CZ" altLang="cs-CZ" sz="2600" dirty="0" smtClean="0"/>
          </a:p>
          <a:p>
            <a:pPr algn="just">
              <a:lnSpc>
                <a:spcPct val="120000"/>
              </a:lnSpc>
            </a:pPr>
            <a:r>
              <a:rPr lang="cs-CZ" altLang="cs-CZ" sz="3200" dirty="0" smtClean="0"/>
              <a:t>Základní podmínky: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cs-CZ" altLang="cs-CZ" sz="13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600" b="1" dirty="0"/>
              <a:t>d</a:t>
            </a:r>
            <a:r>
              <a:rPr lang="cs-CZ" sz="2600" b="1" dirty="0" smtClean="0"/>
              <a:t>iverzifikace plodin</a:t>
            </a:r>
            <a:r>
              <a:rPr lang="cs-CZ" sz="2600" dirty="0" smtClean="0"/>
              <a:t>,</a:t>
            </a:r>
            <a:endParaRPr lang="cs-CZ" sz="2600" b="1" dirty="0"/>
          </a:p>
          <a:p>
            <a:pPr marL="342900" lvl="2" indent="-342900" algn="just">
              <a:buSzPct val="120000"/>
              <a:buFont typeface="Wingdings" panose="05000000000000000000" pitchFamily="2" charset="2"/>
              <a:buChar char="Ø"/>
            </a:pPr>
            <a:r>
              <a:rPr lang="cs-CZ" sz="2600" b="1" dirty="0"/>
              <a:t>z</a:t>
            </a:r>
            <a:r>
              <a:rPr lang="cs-CZ" sz="2600" b="1" dirty="0" smtClean="0"/>
              <a:t>achování výměry</a:t>
            </a:r>
            <a:r>
              <a:rPr lang="cs-CZ" altLang="cs-CZ" sz="2600" b="1" dirty="0" smtClean="0"/>
              <a:t> </a:t>
            </a:r>
            <a:r>
              <a:rPr lang="cs-CZ" altLang="cs-CZ" sz="2600" b="1" dirty="0"/>
              <a:t>trvalých travních porostů (TTP</a:t>
            </a:r>
            <a:r>
              <a:rPr lang="cs-CZ" altLang="cs-CZ" sz="2600" b="1" dirty="0" smtClean="0"/>
              <a:t>)</a:t>
            </a:r>
            <a:r>
              <a:rPr lang="cs-CZ" altLang="cs-CZ" sz="2600" dirty="0" smtClean="0"/>
              <a:t>,</a:t>
            </a:r>
          </a:p>
          <a:p>
            <a:pPr marL="342900" lvl="2" indent="-342900" algn="just">
              <a:buSzPct val="120000"/>
              <a:buFont typeface="Wingdings" panose="05000000000000000000" pitchFamily="2" charset="2"/>
              <a:buChar char="Ø"/>
            </a:pPr>
            <a:r>
              <a:rPr lang="cs-CZ" altLang="cs-CZ" sz="2600" b="1" dirty="0"/>
              <a:t>vyčlenění ploch využívaných v ekologickém </a:t>
            </a:r>
            <a:r>
              <a:rPr lang="cs-CZ" altLang="cs-CZ" sz="2600" b="1" dirty="0" smtClean="0"/>
              <a:t>zájmu</a:t>
            </a:r>
            <a:r>
              <a:rPr lang="cs-CZ" altLang="cs-CZ" sz="2600" dirty="0" smtClean="0"/>
              <a:t>.</a:t>
            </a:r>
            <a:endParaRPr lang="cs-CZ" sz="2600" dirty="0"/>
          </a:p>
          <a:p>
            <a:pPr marL="342900" lvl="2" indent="-342900" algn="just">
              <a:buSzPct val="120000"/>
              <a:buFont typeface="Wingdings" panose="05000000000000000000" pitchFamily="2" charset="2"/>
              <a:buChar char="Ø"/>
            </a:pPr>
            <a:endParaRPr lang="cs-CZ" altLang="cs-CZ" sz="2600" dirty="0" smtClean="0"/>
          </a:p>
          <a:p>
            <a:pPr marL="342900" lvl="2" indent="-342900" algn="just">
              <a:buSzPct val="120000"/>
              <a:buFont typeface="Wingdings" panose="05000000000000000000" pitchFamily="2" charset="2"/>
              <a:buChar char="Ø"/>
            </a:pPr>
            <a:endParaRPr lang="cs-CZ" altLang="cs-CZ" sz="2600" b="1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sz="2000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sz="800" dirty="0"/>
          </a:p>
          <a:p>
            <a:pPr marL="0" indent="0" algn="just">
              <a:buNone/>
            </a:pPr>
            <a:endParaRPr lang="cs-CZ" altLang="cs-CZ" sz="2200" b="1" dirty="0" smtClean="0"/>
          </a:p>
          <a:p>
            <a:pPr marL="914400" lvl="2" indent="0" algn="just">
              <a:lnSpc>
                <a:spcPct val="90000"/>
              </a:lnSpc>
              <a:buClrTx/>
              <a:buNone/>
            </a:pPr>
            <a:endParaRPr lang="cs-CZ" sz="2200" dirty="0"/>
          </a:p>
          <a:p>
            <a:pPr lvl="2" algn="just">
              <a:lnSpc>
                <a:spcPct val="90000"/>
              </a:lnSpc>
              <a:buClrTx/>
            </a:pPr>
            <a:endParaRPr lang="cs-CZ" altLang="cs-CZ" dirty="0"/>
          </a:p>
          <a:p>
            <a:pPr algn="just"/>
            <a:endParaRPr lang="cs-CZ" altLang="cs-CZ" sz="2000" dirty="0"/>
          </a:p>
          <a:p>
            <a:pPr algn="just"/>
            <a:endParaRPr lang="cs-CZ" altLang="cs-CZ" sz="2000" dirty="0"/>
          </a:p>
          <a:p>
            <a:pPr marL="0" indent="0" algn="just">
              <a:buNone/>
            </a:pPr>
            <a:endParaRPr lang="cs-CZ" sz="20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2000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cs-CZ" sz="1600" b="1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cs-CZ" sz="16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  <a:p>
            <a:pPr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</p:txBody>
      </p:sp>
    </p:spTree>
    <p:extLst>
      <p:ext uri="{BB962C8B-B14F-4D97-AF65-F5344CB8AC3E}">
        <p14:creationId xmlns:p14="http://schemas.microsoft.com/office/powerpoint/2010/main" val="157763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2400" dirty="0" smtClean="0"/>
              <a:t>Program Rozvoje venkova (PRV)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08513"/>
          </a:xfrm>
        </p:spPr>
        <p:txBody>
          <a:bodyPr>
            <a:normAutofit/>
          </a:bodyPr>
          <a:lstStyle/>
          <a:p>
            <a:pPr algn="just">
              <a:spcBef>
                <a:spcPts val="480"/>
              </a:spcBef>
            </a:pPr>
            <a:r>
              <a:rPr lang="cs-CZ" sz="2000" dirty="0" smtClean="0"/>
              <a:t>Potřeba prevence degradace půdy je řešena v prioritní oblasti </a:t>
            </a:r>
            <a:br>
              <a:rPr lang="cs-CZ" sz="2000" dirty="0" smtClean="0"/>
            </a:br>
            <a:r>
              <a:rPr lang="cs-CZ" sz="2000" i="1" dirty="0" smtClean="0"/>
              <a:t>4C – Předcházení erozi půdy a lepší hospodaření s půdou</a:t>
            </a:r>
            <a:r>
              <a:rPr lang="cs-CZ" sz="2000" dirty="0" smtClean="0"/>
              <a:t>,</a:t>
            </a:r>
            <a:r>
              <a:rPr lang="cs-CZ" sz="2000" i="1" dirty="0" smtClean="0"/>
              <a:t> </a:t>
            </a:r>
            <a:r>
              <a:rPr lang="cs-CZ" sz="2000" dirty="0" smtClean="0"/>
              <a:t>a to implementací především následujících opatření:</a:t>
            </a:r>
            <a:endParaRPr lang="cs-CZ" sz="2000" dirty="0"/>
          </a:p>
          <a:p>
            <a:pPr algn="just">
              <a:spcBef>
                <a:spcPts val="480"/>
              </a:spcBef>
            </a:pPr>
            <a:endParaRPr lang="cs-CZ" altLang="cs-CZ" sz="2000" dirty="0" smtClean="0"/>
          </a:p>
          <a:p>
            <a:pPr algn="just">
              <a:spcBef>
                <a:spcPts val="480"/>
              </a:spcBef>
              <a:buFont typeface="Wingdings" panose="05000000000000000000" pitchFamily="2" charset="2"/>
              <a:buChar char="Ø"/>
            </a:pPr>
            <a:r>
              <a:rPr lang="cs-CZ" sz="1600" b="1" dirty="0" err="1" smtClean="0"/>
              <a:t>Agroenvironmentálně</a:t>
            </a:r>
            <a:r>
              <a:rPr lang="cs-CZ" sz="1600" b="1" dirty="0" smtClean="0"/>
              <a:t>-klimatická opatření (AEKO)</a:t>
            </a:r>
            <a:r>
              <a:rPr lang="cs-CZ" sz="1600" dirty="0" smtClean="0"/>
              <a:t>,</a:t>
            </a:r>
            <a:endParaRPr lang="cs-CZ" sz="1600" b="1" dirty="0"/>
          </a:p>
          <a:p>
            <a:pPr marL="342900" lvl="2" indent="-342900" algn="just">
              <a:spcBef>
                <a:spcPts val="480"/>
              </a:spcBef>
              <a:buSzPct val="120000"/>
              <a:buFont typeface="Wingdings" panose="05000000000000000000" pitchFamily="2" charset="2"/>
              <a:buChar char="Ø"/>
            </a:pPr>
            <a:r>
              <a:rPr lang="cs-CZ" altLang="cs-CZ" sz="1600" b="1" dirty="0" smtClean="0"/>
              <a:t>Ekologické zemědělství (EZ)</a:t>
            </a:r>
            <a:r>
              <a:rPr lang="cs-CZ" altLang="cs-CZ" sz="1600" dirty="0" smtClean="0"/>
              <a:t>,</a:t>
            </a:r>
          </a:p>
          <a:p>
            <a:pPr marL="342900" lvl="2" indent="-342900" algn="just">
              <a:spcBef>
                <a:spcPts val="480"/>
              </a:spcBef>
              <a:buSzPct val="120000"/>
              <a:buFont typeface="Wingdings" panose="05000000000000000000" pitchFamily="2" charset="2"/>
              <a:buChar char="Ø"/>
            </a:pPr>
            <a:r>
              <a:rPr lang="cs-CZ" altLang="cs-CZ" sz="1600" b="1" dirty="0" smtClean="0"/>
              <a:t>Investice v lesích </a:t>
            </a:r>
            <a:r>
              <a:rPr lang="cs-CZ" altLang="cs-CZ" sz="1600" dirty="0" smtClean="0"/>
              <a:t>a</a:t>
            </a:r>
            <a:r>
              <a:rPr lang="cs-CZ" altLang="cs-CZ" sz="1600" b="1" dirty="0" smtClean="0"/>
              <a:t> </a:t>
            </a:r>
          </a:p>
          <a:p>
            <a:pPr marL="342900" lvl="2" indent="-342900" algn="just">
              <a:spcBef>
                <a:spcPts val="480"/>
              </a:spcBef>
              <a:buSzPct val="120000"/>
              <a:buFont typeface="Wingdings" panose="05000000000000000000" pitchFamily="2" charset="2"/>
              <a:buChar char="Ø"/>
            </a:pPr>
            <a:r>
              <a:rPr lang="cs-CZ" altLang="cs-CZ" sz="1600" b="1" dirty="0" smtClean="0"/>
              <a:t>Lesnicko-environmentální a klimatické služby  a ochrana lesů (</a:t>
            </a:r>
            <a:r>
              <a:rPr lang="cs-CZ" altLang="cs-CZ" sz="1600" b="1" dirty="0" err="1" smtClean="0"/>
              <a:t>leso-envi</a:t>
            </a:r>
            <a:r>
              <a:rPr lang="cs-CZ" altLang="cs-CZ" sz="1600" b="1" dirty="0" smtClean="0"/>
              <a:t>)</a:t>
            </a:r>
            <a:r>
              <a:rPr lang="cs-CZ" altLang="cs-CZ" sz="1600" dirty="0" smtClean="0"/>
              <a:t>.</a:t>
            </a:r>
            <a:endParaRPr lang="cs-CZ" sz="1600" dirty="0"/>
          </a:p>
          <a:p>
            <a:pPr marL="0" lvl="2" indent="0" algn="just">
              <a:buSzPct val="120000"/>
              <a:buNone/>
            </a:pPr>
            <a:endParaRPr lang="cs-CZ" altLang="cs-CZ" dirty="0" smtClean="0"/>
          </a:p>
          <a:p>
            <a:pPr marL="342900" lvl="2" indent="-342900" algn="just">
              <a:buSzPct val="120000"/>
            </a:pPr>
            <a:r>
              <a:rPr lang="cs-CZ" dirty="0" smtClean="0"/>
              <a:t>Finanční prostředky zažádané v roce 2015 v rámci výše zmíněných environmentálních opatření PRV přispívajících k předcházení erozi půdy činily více než 3,5 mld. Kč.</a:t>
            </a:r>
            <a:endParaRPr lang="cs-CZ" dirty="0"/>
          </a:p>
          <a:p>
            <a:pPr marL="342900" lvl="2" indent="-342900" algn="just">
              <a:buSzPct val="120000"/>
              <a:buFont typeface="Wingdings" panose="05000000000000000000" pitchFamily="2" charset="2"/>
              <a:buChar char="Ø"/>
            </a:pPr>
            <a:endParaRPr lang="cs-CZ" altLang="cs-CZ" sz="2600" b="1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sz="2000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sz="800" dirty="0"/>
          </a:p>
          <a:p>
            <a:pPr marL="0" indent="0" algn="just">
              <a:buNone/>
            </a:pPr>
            <a:endParaRPr lang="cs-CZ" altLang="cs-CZ" sz="2200" b="1" dirty="0" smtClean="0"/>
          </a:p>
          <a:p>
            <a:pPr marL="914400" lvl="2" indent="0" algn="just">
              <a:lnSpc>
                <a:spcPct val="90000"/>
              </a:lnSpc>
              <a:buClrTx/>
              <a:buNone/>
            </a:pPr>
            <a:endParaRPr lang="cs-CZ" sz="2200" dirty="0"/>
          </a:p>
          <a:p>
            <a:pPr lvl="2" algn="just">
              <a:lnSpc>
                <a:spcPct val="90000"/>
              </a:lnSpc>
              <a:buClrTx/>
            </a:pPr>
            <a:endParaRPr lang="cs-CZ" altLang="cs-CZ" dirty="0"/>
          </a:p>
          <a:p>
            <a:pPr algn="just"/>
            <a:endParaRPr lang="cs-CZ" altLang="cs-CZ" sz="2000" dirty="0"/>
          </a:p>
          <a:p>
            <a:pPr algn="just"/>
            <a:endParaRPr lang="cs-CZ" altLang="cs-CZ" sz="2000" dirty="0"/>
          </a:p>
          <a:p>
            <a:pPr marL="0" indent="0" algn="just">
              <a:buNone/>
            </a:pPr>
            <a:endParaRPr lang="cs-CZ" sz="20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2000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cs-CZ" sz="1600" b="1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cs-CZ" sz="16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  <a:p>
            <a:pPr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</p:txBody>
      </p:sp>
    </p:spTree>
    <p:extLst>
      <p:ext uri="{BB962C8B-B14F-4D97-AF65-F5344CB8AC3E}">
        <p14:creationId xmlns:p14="http://schemas.microsoft.com/office/powerpoint/2010/main" val="323153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2400" dirty="0" smtClean="0"/>
              <a:t>Program Rozvoje venkova (PRV)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08513"/>
          </a:xfrm>
        </p:spPr>
        <p:txBody>
          <a:bodyPr>
            <a:normAutofit/>
          </a:bodyPr>
          <a:lstStyle/>
          <a:p>
            <a:pPr algn="just">
              <a:spcBef>
                <a:spcPts val="480"/>
              </a:spcBef>
            </a:pPr>
            <a:r>
              <a:rPr lang="cs-CZ" sz="2000" b="1" dirty="0" smtClean="0"/>
              <a:t>AEKO</a:t>
            </a:r>
            <a:r>
              <a:rPr lang="cs-CZ" sz="2000" dirty="0" smtClean="0"/>
              <a:t> – vybrané tituly jsou vhodně cíleny na prevenci degradace půdy – např</a:t>
            </a:r>
            <a:r>
              <a:rPr lang="cs-CZ" sz="2000" dirty="0"/>
              <a:t>.</a:t>
            </a:r>
            <a:r>
              <a:rPr lang="cs-CZ" sz="2000" dirty="0" smtClean="0"/>
              <a:t> </a:t>
            </a:r>
            <a:r>
              <a:rPr lang="cs-CZ" sz="2000" i="1" dirty="0"/>
              <a:t>Z</a:t>
            </a:r>
            <a:r>
              <a:rPr lang="cs-CZ" sz="2000" i="1" dirty="0" smtClean="0"/>
              <a:t>atravňování</a:t>
            </a:r>
            <a:r>
              <a:rPr lang="cs-CZ" sz="2000" dirty="0" smtClean="0"/>
              <a:t> (zacílené na SEO, </a:t>
            </a:r>
            <a:r>
              <a:rPr lang="cs-CZ" sz="2000" smtClean="0"/>
              <a:t>MEO </a:t>
            </a:r>
            <a:r>
              <a:rPr lang="cs-CZ" sz="2000" smtClean="0"/>
              <a:t>atd</a:t>
            </a:r>
            <a:r>
              <a:rPr lang="cs-CZ" sz="2000" dirty="0" smtClean="0"/>
              <a:t>.).</a:t>
            </a:r>
          </a:p>
          <a:p>
            <a:pPr algn="just">
              <a:spcBef>
                <a:spcPts val="480"/>
              </a:spcBef>
            </a:pPr>
            <a:endParaRPr lang="cs-CZ" sz="1600" dirty="0" smtClean="0"/>
          </a:p>
          <a:p>
            <a:pPr algn="just">
              <a:spcBef>
                <a:spcPts val="480"/>
              </a:spcBef>
            </a:pPr>
            <a:r>
              <a:rPr lang="cs-CZ" sz="2000" b="1" dirty="0" smtClean="0"/>
              <a:t>EZ</a:t>
            </a:r>
            <a:r>
              <a:rPr lang="cs-CZ" sz="2000" dirty="0" smtClean="0"/>
              <a:t> – ucelený systém hospodaření mj. zvyšuje obsah humusu </a:t>
            </a:r>
            <a:br>
              <a:rPr lang="cs-CZ" sz="2000" dirty="0" smtClean="0"/>
            </a:br>
            <a:r>
              <a:rPr lang="cs-CZ" sz="2000" dirty="0" smtClean="0"/>
              <a:t>v půdě, který následně zvyšuje odolnost půdy vůči erozi.</a:t>
            </a:r>
          </a:p>
          <a:p>
            <a:pPr marL="0" indent="0" algn="just">
              <a:spcBef>
                <a:spcPts val="480"/>
              </a:spcBef>
              <a:buNone/>
            </a:pPr>
            <a:endParaRPr lang="cs-CZ" sz="1600" dirty="0" smtClean="0"/>
          </a:p>
          <a:p>
            <a:pPr algn="just">
              <a:spcBef>
                <a:spcPts val="480"/>
              </a:spcBef>
            </a:pPr>
            <a:r>
              <a:rPr lang="cs-CZ" sz="2000" b="1" dirty="0" smtClean="0"/>
              <a:t>Investice v lesích </a:t>
            </a:r>
            <a:r>
              <a:rPr lang="cs-CZ" sz="2000" dirty="0" smtClean="0"/>
              <a:t>– snížení eroze řeší např. </a:t>
            </a:r>
            <a:r>
              <a:rPr lang="cs-CZ" sz="2000" dirty="0" err="1" smtClean="0"/>
              <a:t>podopatření</a:t>
            </a:r>
            <a:r>
              <a:rPr lang="cs-CZ" sz="2000" dirty="0" smtClean="0"/>
              <a:t> </a:t>
            </a:r>
            <a:r>
              <a:rPr lang="cs-CZ" sz="2000" i="1" dirty="0" smtClean="0"/>
              <a:t>Investice do ochrany melioračních a zpevňujících dřevin</a:t>
            </a:r>
            <a:r>
              <a:rPr lang="cs-CZ" sz="2000" dirty="0"/>
              <a:t> </a:t>
            </a:r>
            <a:r>
              <a:rPr lang="cs-CZ" sz="2000" dirty="0" smtClean="0"/>
              <a:t>či </a:t>
            </a:r>
            <a:r>
              <a:rPr lang="cs-CZ" sz="2000" i="1" dirty="0" smtClean="0"/>
              <a:t>Zavádění preventivních opatření v lesích</a:t>
            </a:r>
            <a:r>
              <a:rPr lang="cs-CZ" sz="2000" dirty="0" smtClean="0"/>
              <a:t>.</a:t>
            </a:r>
          </a:p>
          <a:p>
            <a:pPr marL="0" indent="0" algn="just">
              <a:spcBef>
                <a:spcPts val="480"/>
              </a:spcBef>
              <a:buNone/>
            </a:pPr>
            <a:endParaRPr lang="cs-CZ" sz="1600" dirty="0" smtClean="0"/>
          </a:p>
          <a:p>
            <a:pPr algn="just">
              <a:spcBef>
                <a:spcPts val="480"/>
              </a:spcBef>
            </a:pPr>
            <a:r>
              <a:rPr lang="cs-CZ" sz="2000" b="1" dirty="0" err="1" smtClean="0"/>
              <a:t>Leso-envi</a:t>
            </a:r>
            <a:r>
              <a:rPr lang="cs-CZ" sz="2000" dirty="0" smtClean="0"/>
              <a:t> – vedlejším efektem opatření je minimalizace eroze půdy podporou vybraných lesů a ochranou dřevin s melioračními účinky.</a:t>
            </a:r>
          </a:p>
          <a:p>
            <a:pPr algn="just">
              <a:spcBef>
                <a:spcPts val="480"/>
              </a:spcBef>
            </a:pPr>
            <a:endParaRPr lang="cs-CZ" sz="2000" dirty="0" smtClean="0"/>
          </a:p>
          <a:p>
            <a:pPr marL="0" indent="0" algn="just">
              <a:spcBef>
                <a:spcPts val="480"/>
              </a:spcBef>
              <a:buNone/>
            </a:pPr>
            <a:endParaRPr lang="cs-CZ" dirty="0"/>
          </a:p>
          <a:p>
            <a:pPr marL="342900" lvl="2" indent="-342900" algn="just">
              <a:buSzPct val="120000"/>
              <a:buFont typeface="Wingdings" panose="05000000000000000000" pitchFamily="2" charset="2"/>
              <a:buChar char="Ø"/>
            </a:pPr>
            <a:endParaRPr lang="cs-CZ" altLang="cs-CZ" sz="2600" b="1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sz="2000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sz="800" dirty="0"/>
          </a:p>
          <a:p>
            <a:pPr marL="0" indent="0" algn="just">
              <a:buNone/>
            </a:pPr>
            <a:endParaRPr lang="cs-CZ" altLang="cs-CZ" sz="2200" b="1" dirty="0" smtClean="0"/>
          </a:p>
          <a:p>
            <a:pPr marL="914400" lvl="2" indent="0" algn="just">
              <a:lnSpc>
                <a:spcPct val="90000"/>
              </a:lnSpc>
              <a:buClrTx/>
              <a:buNone/>
            </a:pPr>
            <a:endParaRPr lang="cs-CZ" sz="2200" dirty="0"/>
          </a:p>
          <a:p>
            <a:pPr lvl="2" algn="just">
              <a:lnSpc>
                <a:spcPct val="90000"/>
              </a:lnSpc>
              <a:buClrTx/>
            </a:pPr>
            <a:endParaRPr lang="cs-CZ" altLang="cs-CZ" dirty="0"/>
          </a:p>
          <a:p>
            <a:pPr algn="just"/>
            <a:endParaRPr lang="cs-CZ" altLang="cs-CZ" sz="2000" dirty="0"/>
          </a:p>
          <a:p>
            <a:pPr algn="just"/>
            <a:endParaRPr lang="cs-CZ" altLang="cs-CZ" sz="2000" dirty="0"/>
          </a:p>
          <a:p>
            <a:pPr marL="0" indent="0" algn="just">
              <a:buNone/>
            </a:pPr>
            <a:endParaRPr lang="cs-CZ" sz="20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2000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cs-CZ" sz="1600" b="1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cs-CZ" sz="16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  <a:p>
            <a:pPr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</p:txBody>
      </p:sp>
    </p:spTree>
    <p:extLst>
      <p:ext uri="{BB962C8B-B14F-4D97-AF65-F5344CB8AC3E}">
        <p14:creationId xmlns:p14="http://schemas.microsoft.com/office/powerpoint/2010/main" val="240175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2400" dirty="0" smtClean="0"/>
              <a:t>PRV – pozemkové úpravy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08513"/>
          </a:xfrm>
        </p:spPr>
        <p:txBody>
          <a:bodyPr>
            <a:normAutofit/>
          </a:bodyPr>
          <a:lstStyle/>
          <a:p>
            <a:pPr algn="just">
              <a:spcBef>
                <a:spcPts val="480"/>
              </a:spcBef>
            </a:pPr>
            <a:r>
              <a:rPr lang="cs-CZ" sz="2000" dirty="0" smtClean="0"/>
              <a:t>V rámci PÚ dochází k realizaci </a:t>
            </a:r>
            <a:r>
              <a:rPr lang="cs-CZ" sz="2000" i="1" dirty="0" smtClean="0"/>
              <a:t>plánu společných zařízení</a:t>
            </a:r>
            <a:r>
              <a:rPr lang="cs-CZ" sz="2000" dirty="0" smtClean="0"/>
              <a:t>, kde jsou mj. výrazně preferována protierozní opatření.</a:t>
            </a:r>
          </a:p>
          <a:p>
            <a:pPr algn="just">
              <a:spcBef>
                <a:spcPts val="480"/>
              </a:spcBef>
            </a:pPr>
            <a:endParaRPr lang="cs-CZ" sz="1600" dirty="0" smtClean="0"/>
          </a:p>
          <a:p>
            <a:pPr algn="just">
              <a:spcBef>
                <a:spcPts val="480"/>
              </a:spcBef>
            </a:pPr>
            <a:r>
              <a:rPr lang="cs-CZ" sz="2000" dirty="0" smtClean="0"/>
              <a:t>V rámci PÚ je poskytována přímá nenávratná dotace  ve výši 100 % způsobilých výdajů; příjemcem dotace je Státní pozemkový úřad.</a:t>
            </a:r>
          </a:p>
          <a:p>
            <a:pPr marL="0" indent="0" algn="just">
              <a:spcBef>
                <a:spcPts val="480"/>
              </a:spcBef>
              <a:buNone/>
            </a:pPr>
            <a:endParaRPr lang="cs-CZ" sz="1600" dirty="0" smtClean="0"/>
          </a:p>
          <a:p>
            <a:pPr algn="just">
              <a:spcBef>
                <a:spcPts val="480"/>
              </a:spcBef>
            </a:pPr>
            <a:r>
              <a:rPr lang="cs-CZ" sz="2000" dirty="0" smtClean="0"/>
              <a:t>V programovém období 2014 – 2020 bylo na PÚ  alokováno 130 mil. EUR, tj. cca 3,5 mld. Kč.</a:t>
            </a:r>
          </a:p>
          <a:p>
            <a:pPr marL="0" indent="0" algn="just">
              <a:spcBef>
                <a:spcPts val="480"/>
              </a:spcBef>
              <a:buNone/>
            </a:pPr>
            <a:endParaRPr lang="cs-CZ" sz="2000" dirty="0" smtClean="0"/>
          </a:p>
          <a:p>
            <a:pPr marL="0" indent="0" algn="just">
              <a:spcBef>
                <a:spcPts val="480"/>
              </a:spcBef>
              <a:buNone/>
            </a:pPr>
            <a:endParaRPr lang="cs-CZ" sz="1600" dirty="0" smtClean="0"/>
          </a:p>
          <a:p>
            <a:pPr marL="0" indent="0" algn="just">
              <a:spcBef>
                <a:spcPts val="480"/>
              </a:spcBef>
              <a:buNone/>
            </a:pPr>
            <a:endParaRPr lang="cs-CZ" sz="2000" dirty="0" smtClean="0"/>
          </a:p>
          <a:p>
            <a:pPr algn="just">
              <a:spcBef>
                <a:spcPts val="480"/>
              </a:spcBef>
            </a:pPr>
            <a:endParaRPr lang="cs-CZ" sz="2000" dirty="0" smtClean="0"/>
          </a:p>
          <a:p>
            <a:pPr marL="0" indent="0" algn="just">
              <a:spcBef>
                <a:spcPts val="480"/>
              </a:spcBef>
              <a:buNone/>
            </a:pPr>
            <a:endParaRPr lang="cs-CZ" dirty="0"/>
          </a:p>
          <a:p>
            <a:pPr marL="342900" lvl="2" indent="-342900" algn="just">
              <a:buSzPct val="120000"/>
              <a:buFont typeface="Wingdings" panose="05000000000000000000" pitchFamily="2" charset="2"/>
              <a:buChar char="Ø"/>
            </a:pPr>
            <a:endParaRPr lang="cs-CZ" altLang="cs-CZ" sz="2600" b="1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sz="2000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sz="800" dirty="0"/>
          </a:p>
          <a:p>
            <a:pPr marL="0" indent="0" algn="just">
              <a:buNone/>
            </a:pPr>
            <a:endParaRPr lang="cs-CZ" altLang="cs-CZ" sz="2200" b="1" dirty="0" smtClean="0"/>
          </a:p>
          <a:p>
            <a:pPr marL="914400" lvl="2" indent="0" algn="just">
              <a:lnSpc>
                <a:spcPct val="90000"/>
              </a:lnSpc>
              <a:buClrTx/>
              <a:buNone/>
            </a:pPr>
            <a:endParaRPr lang="cs-CZ" sz="2200" dirty="0"/>
          </a:p>
          <a:p>
            <a:pPr lvl="2" algn="just">
              <a:lnSpc>
                <a:spcPct val="90000"/>
              </a:lnSpc>
              <a:buClrTx/>
            </a:pPr>
            <a:endParaRPr lang="cs-CZ" altLang="cs-CZ" dirty="0"/>
          </a:p>
          <a:p>
            <a:pPr algn="just"/>
            <a:endParaRPr lang="cs-CZ" altLang="cs-CZ" sz="2000" dirty="0"/>
          </a:p>
          <a:p>
            <a:pPr algn="just"/>
            <a:endParaRPr lang="cs-CZ" altLang="cs-CZ" sz="2000" dirty="0"/>
          </a:p>
          <a:p>
            <a:pPr marL="0" indent="0" algn="just">
              <a:buNone/>
            </a:pPr>
            <a:endParaRPr lang="cs-CZ" sz="20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2000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cs-CZ" sz="1600" b="1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cs-CZ" sz="16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  <a:p>
            <a:pPr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</p:txBody>
      </p:sp>
    </p:spTree>
    <p:extLst>
      <p:ext uri="{BB962C8B-B14F-4D97-AF65-F5344CB8AC3E}">
        <p14:creationId xmlns:p14="http://schemas.microsoft.com/office/powerpoint/2010/main" val="365320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2400" dirty="0" smtClean="0"/>
              <a:t>PRV – pozemkové úpravy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08513"/>
          </a:xfrm>
        </p:spPr>
        <p:txBody>
          <a:bodyPr>
            <a:normAutofit/>
          </a:bodyPr>
          <a:lstStyle/>
          <a:p>
            <a:pPr algn="just">
              <a:spcBef>
                <a:spcPts val="480"/>
              </a:spcBef>
            </a:pPr>
            <a:r>
              <a:rPr lang="cs-CZ" sz="2000" dirty="0" smtClean="0"/>
              <a:t>Protierozní ochrana půdy je řešena prostřednictvím organizačních opatření a návrhu agrotechnických a technických opatření.</a:t>
            </a:r>
          </a:p>
          <a:p>
            <a:pPr algn="just">
              <a:spcBef>
                <a:spcPts val="480"/>
              </a:spcBef>
            </a:pPr>
            <a:endParaRPr lang="cs-CZ" sz="2000" dirty="0" smtClean="0"/>
          </a:p>
          <a:p>
            <a:pPr algn="just">
              <a:spcBef>
                <a:spcPts val="480"/>
              </a:spcBef>
            </a:pPr>
            <a:r>
              <a:rPr lang="cs-CZ" sz="2000" b="1" dirty="0" smtClean="0"/>
              <a:t>Organizační opatření </a:t>
            </a:r>
            <a:r>
              <a:rPr lang="cs-CZ" sz="2000" dirty="0" smtClean="0"/>
              <a:t>zahrnují mj. návrh optimálního tvaru a velikosti PB či návrh pásového pěstování plodin.</a:t>
            </a:r>
          </a:p>
          <a:p>
            <a:pPr marL="0" indent="0" algn="just">
              <a:spcBef>
                <a:spcPts val="480"/>
              </a:spcBef>
              <a:buNone/>
            </a:pPr>
            <a:endParaRPr lang="cs-CZ" sz="1200" dirty="0" smtClean="0"/>
          </a:p>
          <a:p>
            <a:pPr algn="just">
              <a:spcBef>
                <a:spcPts val="480"/>
              </a:spcBef>
            </a:pPr>
            <a:r>
              <a:rPr lang="cs-CZ" sz="2000" b="1" dirty="0" smtClean="0"/>
              <a:t>Agrotechnická opatření </a:t>
            </a:r>
            <a:r>
              <a:rPr lang="cs-CZ" sz="2000" dirty="0" smtClean="0"/>
              <a:t>zahrnují mj. návrh provádění agrotechnických operací ve směru vrstevnic.</a:t>
            </a:r>
          </a:p>
          <a:p>
            <a:pPr algn="just">
              <a:spcBef>
                <a:spcPts val="480"/>
              </a:spcBef>
            </a:pPr>
            <a:endParaRPr lang="cs-CZ" sz="1200" dirty="0" smtClean="0"/>
          </a:p>
          <a:p>
            <a:pPr algn="just">
              <a:spcBef>
                <a:spcPts val="480"/>
              </a:spcBef>
            </a:pPr>
            <a:r>
              <a:rPr lang="cs-CZ" sz="2000" b="1" dirty="0" smtClean="0"/>
              <a:t>Technická opatření </a:t>
            </a:r>
            <a:r>
              <a:rPr lang="cs-CZ" sz="2000" dirty="0" smtClean="0"/>
              <a:t>zahrnují mj. protierozní meze a příkopy, </a:t>
            </a:r>
            <a:r>
              <a:rPr lang="cs-CZ" sz="2000" dirty="0" err="1" smtClean="0"/>
              <a:t>průlehy</a:t>
            </a:r>
            <a:r>
              <a:rPr lang="cs-CZ" sz="2000" dirty="0" smtClean="0"/>
              <a:t>, zatravněné dráhy soustředěného odtoku, polní cesty </a:t>
            </a:r>
            <a:br>
              <a:rPr lang="cs-CZ" sz="2000" dirty="0" smtClean="0"/>
            </a:br>
            <a:r>
              <a:rPr lang="cs-CZ" sz="2000" dirty="0" smtClean="0"/>
              <a:t>s protierozní funkcí, protierozní nádrže či terasy.</a:t>
            </a:r>
          </a:p>
          <a:p>
            <a:pPr algn="just">
              <a:spcBef>
                <a:spcPts val="480"/>
              </a:spcBef>
            </a:pPr>
            <a:endParaRPr lang="cs-CZ" sz="2000" dirty="0" smtClean="0"/>
          </a:p>
          <a:p>
            <a:pPr marL="0" indent="0" algn="just">
              <a:spcBef>
                <a:spcPts val="480"/>
              </a:spcBef>
              <a:buNone/>
            </a:pPr>
            <a:endParaRPr lang="cs-CZ" sz="2000" dirty="0" smtClean="0"/>
          </a:p>
          <a:p>
            <a:pPr algn="just">
              <a:spcBef>
                <a:spcPts val="480"/>
              </a:spcBef>
            </a:pPr>
            <a:endParaRPr lang="cs-CZ" sz="2000" dirty="0" smtClean="0"/>
          </a:p>
          <a:p>
            <a:pPr marL="0" indent="0" algn="just">
              <a:spcBef>
                <a:spcPts val="480"/>
              </a:spcBef>
              <a:buNone/>
            </a:pPr>
            <a:endParaRPr lang="cs-CZ" sz="2000" dirty="0" smtClean="0"/>
          </a:p>
          <a:p>
            <a:pPr marL="0" indent="0" algn="just">
              <a:spcBef>
                <a:spcPts val="480"/>
              </a:spcBef>
              <a:buNone/>
            </a:pPr>
            <a:endParaRPr lang="cs-CZ" sz="1600" dirty="0" smtClean="0"/>
          </a:p>
          <a:p>
            <a:pPr marL="0" indent="0" algn="just">
              <a:spcBef>
                <a:spcPts val="480"/>
              </a:spcBef>
              <a:buNone/>
            </a:pPr>
            <a:endParaRPr lang="cs-CZ" sz="2000" dirty="0" smtClean="0"/>
          </a:p>
          <a:p>
            <a:pPr algn="just">
              <a:spcBef>
                <a:spcPts val="480"/>
              </a:spcBef>
            </a:pPr>
            <a:endParaRPr lang="cs-CZ" sz="2000" dirty="0" smtClean="0"/>
          </a:p>
          <a:p>
            <a:pPr marL="0" indent="0" algn="just">
              <a:spcBef>
                <a:spcPts val="480"/>
              </a:spcBef>
              <a:buNone/>
            </a:pPr>
            <a:endParaRPr lang="cs-CZ" dirty="0"/>
          </a:p>
          <a:p>
            <a:pPr marL="342900" lvl="2" indent="-342900" algn="just">
              <a:buSzPct val="120000"/>
              <a:buFont typeface="Wingdings" panose="05000000000000000000" pitchFamily="2" charset="2"/>
              <a:buChar char="Ø"/>
            </a:pPr>
            <a:endParaRPr lang="cs-CZ" altLang="cs-CZ" sz="2600" b="1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sz="2000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sz="800" dirty="0"/>
          </a:p>
          <a:p>
            <a:pPr marL="0" indent="0" algn="just">
              <a:buNone/>
            </a:pPr>
            <a:endParaRPr lang="cs-CZ" altLang="cs-CZ" sz="2200" b="1" dirty="0" smtClean="0"/>
          </a:p>
          <a:p>
            <a:pPr marL="914400" lvl="2" indent="0" algn="just">
              <a:lnSpc>
                <a:spcPct val="90000"/>
              </a:lnSpc>
              <a:buClrTx/>
              <a:buNone/>
            </a:pPr>
            <a:endParaRPr lang="cs-CZ" sz="2200" dirty="0"/>
          </a:p>
          <a:p>
            <a:pPr lvl="2" algn="just">
              <a:lnSpc>
                <a:spcPct val="90000"/>
              </a:lnSpc>
              <a:buClrTx/>
            </a:pPr>
            <a:endParaRPr lang="cs-CZ" altLang="cs-CZ" dirty="0"/>
          </a:p>
          <a:p>
            <a:pPr algn="just"/>
            <a:endParaRPr lang="cs-CZ" altLang="cs-CZ" sz="2000" dirty="0"/>
          </a:p>
          <a:p>
            <a:pPr algn="just"/>
            <a:endParaRPr lang="cs-CZ" altLang="cs-CZ" sz="2000" dirty="0"/>
          </a:p>
          <a:p>
            <a:pPr marL="0" indent="0" algn="just">
              <a:buNone/>
            </a:pPr>
            <a:endParaRPr lang="cs-CZ" sz="20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2000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cs-CZ" sz="1600" b="1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cs-CZ" sz="16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  <a:p>
            <a:pPr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</p:txBody>
      </p:sp>
    </p:spTree>
    <p:extLst>
      <p:ext uri="{BB962C8B-B14F-4D97-AF65-F5344CB8AC3E}">
        <p14:creationId xmlns:p14="http://schemas.microsoft.com/office/powerpoint/2010/main" val="429083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cs-CZ" sz="4000" dirty="0" smtClean="0"/>
          </a:p>
          <a:p>
            <a:pPr marL="0" indent="0" algn="ctr">
              <a:buNone/>
            </a:pPr>
            <a:endParaRPr lang="cs-CZ" sz="4000" dirty="0"/>
          </a:p>
          <a:p>
            <a:pPr marL="0" indent="0" algn="ctr">
              <a:buNone/>
            </a:pPr>
            <a:r>
              <a:rPr lang="cs-CZ" sz="4000" dirty="0" smtClean="0"/>
              <a:t>Děkuji za pozornost!</a:t>
            </a:r>
            <a:endParaRPr lang="cs-CZ" sz="4000" dirty="0"/>
          </a:p>
        </p:txBody>
      </p:sp>
    </p:spTree>
    <p:extLst>
      <p:ext uri="{BB962C8B-B14F-4D97-AF65-F5344CB8AC3E}">
        <p14:creationId xmlns:p14="http://schemas.microsoft.com/office/powerpoint/2010/main" val="4207849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e_mz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rezentace_mz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2245</TotalTime>
  <Words>717</Words>
  <Application>Microsoft Office PowerPoint</Application>
  <PresentationFormat>Předvádění na obrazovce (4:3)</PresentationFormat>
  <Paragraphs>283</Paragraphs>
  <Slides>14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14</vt:i4>
      </vt:variant>
    </vt:vector>
  </HeadingPairs>
  <TitlesOfParts>
    <vt:vector size="16" baseType="lpstr">
      <vt:lpstr>Prezentace_mze</vt:lpstr>
      <vt:lpstr>1_Prezentace_mze</vt:lpstr>
      <vt:lpstr>  Nástroje dotační politiky MZe  k ochraně půdy a jejich aplikace  v zemědělské praxi   </vt:lpstr>
      <vt:lpstr>Ochrana půdy před erozí</vt:lpstr>
      <vt:lpstr>PP - Kontrola podmíněnosti (Cross Compliance)</vt:lpstr>
      <vt:lpstr>DZES 4</vt:lpstr>
      <vt:lpstr>DZES 5 - SEO</vt:lpstr>
      <vt:lpstr>DZES 5 - MEO</vt:lpstr>
      <vt:lpstr>DZES 5 - MEO</vt:lpstr>
      <vt:lpstr>DZES 5 - porušení</vt:lpstr>
      <vt:lpstr>PP – greening (ozelenění)</vt:lpstr>
      <vt:lpstr>Program Rozvoje venkova (PRV)</vt:lpstr>
      <vt:lpstr>Program Rozvoje venkova (PRV)</vt:lpstr>
      <vt:lpstr>PRV – pozemkové úpravy</vt:lpstr>
      <vt:lpstr>PRV – pozemkové úpravy</vt:lpstr>
      <vt:lpstr>Prezentace aplikace PowerPoint</vt:lpstr>
    </vt:vector>
  </TitlesOfParts>
  <Company>MZe ČR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Konference věnovaná 10. výročí přijetí  Evropské úmluvy o krajině v ČR</dc:title>
  <dc:creator>Landa Ivan</dc:creator>
  <cp:lastModifiedBy>Routova Hana Ing.</cp:lastModifiedBy>
  <cp:revision>177</cp:revision>
  <cp:lastPrinted>2015-05-26T09:08:07Z</cp:lastPrinted>
  <dcterms:created xsi:type="dcterms:W3CDTF">2015-03-02T07:34:22Z</dcterms:created>
  <dcterms:modified xsi:type="dcterms:W3CDTF">2016-03-30T09:06:27Z</dcterms:modified>
</cp:coreProperties>
</file>