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63"/>
  </p:notesMasterIdLst>
  <p:sldIdLst>
    <p:sldId id="256" r:id="rId2"/>
    <p:sldId id="258" r:id="rId3"/>
    <p:sldId id="257" r:id="rId4"/>
    <p:sldId id="259" r:id="rId5"/>
    <p:sldId id="268" r:id="rId6"/>
    <p:sldId id="296" r:id="rId7"/>
    <p:sldId id="267" r:id="rId8"/>
    <p:sldId id="298" r:id="rId9"/>
    <p:sldId id="301" r:id="rId10"/>
    <p:sldId id="312" r:id="rId11"/>
    <p:sldId id="299" r:id="rId12"/>
    <p:sldId id="300" r:id="rId13"/>
    <p:sldId id="306" r:id="rId14"/>
    <p:sldId id="302" r:id="rId15"/>
    <p:sldId id="305" r:id="rId16"/>
    <p:sldId id="303" r:id="rId17"/>
    <p:sldId id="304" r:id="rId18"/>
    <p:sldId id="307" r:id="rId19"/>
    <p:sldId id="309" r:id="rId20"/>
    <p:sldId id="308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10" r:id="rId29"/>
    <p:sldId id="311" r:id="rId30"/>
    <p:sldId id="270" r:id="rId31"/>
    <p:sldId id="271" r:id="rId32"/>
    <p:sldId id="272" r:id="rId33"/>
    <p:sldId id="339" r:id="rId34"/>
    <p:sldId id="274" r:id="rId35"/>
    <p:sldId id="341" r:id="rId36"/>
    <p:sldId id="338" r:id="rId37"/>
    <p:sldId id="334" r:id="rId38"/>
    <p:sldId id="335" r:id="rId39"/>
    <p:sldId id="336" r:id="rId40"/>
    <p:sldId id="337" r:id="rId41"/>
    <p:sldId id="313" r:id="rId42"/>
    <p:sldId id="314" r:id="rId43"/>
    <p:sldId id="315" r:id="rId44"/>
    <p:sldId id="316" r:id="rId45"/>
    <p:sldId id="340" r:id="rId46"/>
    <p:sldId id="317" r:id="rId47"/>
    <p:sldId id="318" r:id="rId48"/>
    <p:sldId id="319" r:id="rId49"/>
    <p:sldId id="320" r:id="rId50"/>
    <p:sldId id="321" r:id="rId51"/>
    <p:sldId id="288" r:id="rId52"/>
    <p:sldId id="289" r:id="rId53"/>
    <p:sldId id="285" r:id="rId54"/>
    <p:sldId id="286" r:id="rId55"/>
    <p:sldId id="287" r:id="rId56"/>
    <p:sldId id="290" r:id="rId57"/>
    <p:sldId id="291" r:id="rId58"/>
    <p:sldId id="292" r:id="rId59"/>
    <p:sldId id="293" r:id="rId60"/>
    <p:sldId id="294" r:id="rId61"/>
    <p:sldId id="295" r:id="rId6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4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7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67DE2F-CD1B-478D-AC53-14FA1BC7E98A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5B817025-F758-417F-A7D0-46373FE18B1C}">
      <dgm:prSet phldrT="[Text]" custT="1"/>
      <dgm:spPr>
        <a:noFill/>
        <a:ln w="28575">
          <a:solidFill>
            <a:srgbClr val="00B050"/>
          </a:solidFill>
        </a:ln>
      </dgm:spPr>
      <dgm:t>
        <a:bodyPr/>
        <a:lstStyle/>
        <a:p>
          <a:r>
            <a:rPr lang="cs-CZ" sz="1600" b="1" dirty="0" smtClean="0">
              <a:solidFill>
                <a:schemeClr val="bg1"/>
              </a:solidFill>
            </a:rPr>
            <a:t>Ztráta organické hmoty</a:t>
          </a:r>
          <a:endParaRPr lang="cs-CZ" sz="1600" b="1" dirty="0">
            <a:solidFill>
              <a:schemeClr val="bg1"/>
            </a:solidFill>
          </a:endParaRPr>
        </a:p>
      </dgm:t>
    </dgm:pt>
    <dgm:pt modelId="{E61B0316-81CA-4AA7-8BF8-55DB30824AE7}" type="parTrans" cxnId="{D1124E8D-AEB0-43A1-B2CC-C270A2B51ECF}">
      <dgm:prSet/>
      <dgm:spPr/>
      <dgm:t>
        <a:bodyPr/>
        <a:lstStyle/>
        <a:p>
          <a:endParaRPr lang="cs-CZ"/>
        </a:p>
      </dgm:t>
    </dgm:pt>
    <dgm:pt modelId="{3763B461-F551-49C1-919C-1F7467168D8E}" type="sibTrans" cxnId="{D1124E8D-AEB0-43A1-B2CC-C270A2B51ECF}">
      <dgm:prSet/>
      <dgm:spPr>
        <a:ln w="25400">
          <a:solidFill>
            <a:srgbClr val="00B050"/>
          </a:solidFill>
        </a:ln>
      </dgm:spPr>
      <dgm:t>
        <a:bodyPr/>
        <a:lstStyle/>
        <a:p>
          <a:endParaRPr lang="cs-CZ"/>
        </a:p>
      </dgm:t>
    </dgm:pt>
    <dgm:pt modelId="{3134BC5C-EAB6-4E16-AD2E-B1893507F9A2}">
      <dgm:prSet phldrT="[Text]" custT="1"/>
      <dgm:spPr>
        <a:noFill/>
        <a:ln w="28575">
          <a:solidFill>
            <a:srgbClr val="00B050"/>
          </a:solidFill>
        </a:ln>
      </dgm:spPr>
      <dgm:t>
        <a:bodyPr/>
        <a:lstStyle/>
        <a:p>
          <a:r>
            <a:rPr lang="cs-CZ" sz="1600" b="1" dirty="0" smtClean="0">
              <a:solidFill>
                <a:schemeClr val="bg1"/>
              </a:solidFill>
            </a:rPr>
            <a:t>Zhoršení půdní struktury</a:t>
          </a:r>
          <a:endParaRPr lang="cs-CZ" sz="1600" b="1" dirty="0">
            <a:solidFill>
              <a:schemeClr val="bg1"/>
            </a:solidFill>
          </a:endParaRPr>
        </a:p>
      </dgm:t>
    </dgm:pt>
    <dgm:pt modelId="{3CBC2A75-B90D-442A-9335-2343CE3EC1EA}" type="parTrans" cxnId="{AF706712-8A39-4113-B59E-434FC8C58B6E}">
      <dgm:prSet/>
      <dgm:spPr/>
      <dgm:t>
        <a:bodyPr/>
        <a:lstStyle/>
        <a:p>
          <a:endParaRPr lang="cs-CZ"/>
        </a:p>
      </dgm:t>
    </dgm:pt>
    <dgm:pt modelId="{FFFF412D-D46F-4859-ABB5-C1968A391F93}" type="sibTrans" cxnId="{AF706712-8A39-4113-B59E-434FC8C58B6E}">
      <dgm:prSet/>
      <dgm:spPr>
        <a:ln w="25400">
          <a:solidFill>
            <a:srgbClr val="00B050"/>
          </a:solidFill>
        </a:ln>
      </dgm:spPr>
      <dgm:t>
        <a:bodyPr/>
        <a:lstStyle/>
        <a:p>
          <a:endParaRPr lang="cs-CZ"/>
        </a:p>
      </dgm:t>
    </dgm:pt>
    <dgm:pt modelId="{01C66DC3-056F-4494-A547-739DC199FB31}">
      <dgm:prSet phldrT="[Text]" custT="1"/>
      <dgm:spPr>
        <a:noFill/>
        <a:ln w="28575">
          <a:solidFill>
            <a:srgbClr val="00B050"/>
          </a:solidFill>
        </a:ln>
      </dgm:spPr>
      <dgm:t>
        <a:bodyPr/>
        <a:lstStyle/>
        <a:p>
          <a:r>
            <a:rPr lang="cs-CZ" sz="1600" b="1" dirty="0" smtClean="0">
              <a:solidFill>
                <a:schemeClr val="bg1"/>
              </a:solidFill>
            </a:rPr>
            <a:t>Omezení infiltrace vody</a:t>
          </a:r>
          <a:endParaRPr lang="cs-CZ" sz="1600" b="1" dirty="0">
            <a:solidFill>
              <a:schemeClr val="bg1"/>
            </a:solidFill>
          </a:endParaRPr>
        </a:p>
      </dgm:t>
    </dgm:pt>
    <dgm:pt modelId="{265DD1A3-55D2-42F2-996A-16CA6D27858B}" type="parTrans" cxnId="{9FF4A921-AFFD-4D19-B6CB-1FC76BF3CDF5}">
      <dgm:prSet/>
      <dgm:spPr/>
      <dgm:t>
        <a:bodyPr/>
        <a:lstStyle/>
        <a:p>
          <a:endParaRPr lang="cs-CZ"/>
        </a:p>
      </dgm:t>
    </dgm:pt>
    <dgm:pt modelId="{C891EC32-7FD4-4389-9A20-5D389F27A40A}" type="sibTrans" cxnId="{9FF4A921-AFFD-4D19-B6CB-1FC76BF3CDF5}">
      <dgm:prSet/>
      <dgm:spPr>
        <a:ln w="25400">
          <a:solidFill>
            <a:srgbClr val="00B050"/>
          </a:solidFill>
        </a:ln>
      </dgm:spPr>
      <dgm:t>
        <a:bodyPr/>
        <a:lstStyle/>
        <a:p>
          <a:endParaRPr lang="cs-CZ"/>
        </a:p>
      </dgm:t>
    </dgm:pt>
    <dgm:pt modelId="{1D41C6CE-6B29-48D4-901C-CFCA62AAB0A1}">
      <dgm:prSet phldrT="[Text]" custT="1"/>
      <dgm:spPr>
        <a:noFill/>
        <a:ln w="28575">
          <a:solidFill>
            <a:srgbClr val="00B050"/>
          </a:solidFill>
        </a:ln>
      </dgm:spPr>
      <dgm:t>
        <a:bodyPr/>
        <a:lstStyle/>
        <a:p>
          <a:r>
            <a:rPr lang="cs-CZ" sz="1400" b="1" dirty="0" smtClean="0">
              <a:solidFill>
                <a:schemeClr val="bg1"/>
              </a:solidFill>
            </a:rPr>
            <a:t>Zrychlení povrch. odtoku</a:t>
          </a:r>
          <a:endParaRPr lang="cs-CZ" sz="1400" b="1" dirty="0">
            <a:solidFill>
              <a:schemeClr val="bg1"/>
            </a:solidFill>
          </a:endParaRPr>
        </a:p>
      </dgm:t>
    </dgm:pt>
    <dgm:pt modelId="{97D87EFB-3F4E-4C0A-BCF9-B8558B977FE3}" type="parTrans" cxnId="{F92375F6-D715-4A43-ADE3-F3A16965A45C}">
      <dgm:prSet/>
      <dgm:spPr/>
      <dgm:t>
        <a:bodyPr/>
        <a:lstStyle/>
        <a:p>
          <a:endParaRPr lang="cs-CZ"/>
        </a:p>
      </dgm:t>
    </dgm:pt>
    <dgm:pt modelId="{106AAD34-FB5D-4C0A-A289-EB58D9699539}" type="sibTrans" cxnId="{F92375F6-D715-4A43-ADE3-F3A16965A45C}">
      <dgm:prSet/>
      <dgm:spPr>
        <a:ln w="25400">
          <a:solidFill>
            <a:srgbClr val="00B050"/>
          </a:solidFill>
        </a:ln>
      </dgm:spPr>
      <dgm:t>
        <a:bodyPr/>
        <a:lstStyle/>
        <a:p>
          <a:endParaRPr lang="cs-CZ"/>
        </a:p>
      </dgm:t>
    </dgm:pt>
    <dgm:pt modelId="{512BA358-FE49-4050-9A05-0D743498E87F}">
      <dgm:prSet phldrT="[Text]" custT="1"/>
      <dgm:spPr>
        <a:noFill/>
        <a:ln w="28575">
          <a:solidFill>
            <a:srgbClr val="00B050"/>
          </a:solidFill>
        </a:ln>
      </dgm:spPr>
      <dgm:t>
        <a:bodyPr/>
        <a:lstStyle/>
        <a:p>
          <a:r>
            <a:rPr lang="cs-CZ" sz="2000" b="1" dirty="0" smtClean="0">
              <a:solidFill>
                <a:schemeClr val="bg1"/>
              </a:solidFill>
            </a:rPr>
            <a:t>Vodní eroze</a:t>
          </a:r>
          <a:endParaRPr lang="cs-CZ" sz="2000" b="1" dirty="0">
            <a:solidFill>
              <a:schemeClr val="bg1"/>
            </a:solidFill>
          </a:endParaRPr>
        </a:p>
      </dgm:t>
    </dgm:pt>
    <dgm:pt modelId="{670823B7-6664-464D-8BF4-1F005F9F574B}" type="parTrans" cxnId="{CEF7ADED-96A5-4086-B9D3-1A4030937872}">
      <dgm:prSet/>
      <dgm:spPr/>
      <dgm:t>
        <a:bodyPr/>
        <a:lstStyle/>
        <a:p>
          <a:endParaRPr lang="cs-CZ"/>
        </a:p>
      </dgm:t>
    </dgm:pt>
    <dgm:pt modelId="{EDF815B5-C96A-4183-BC95-3F21890D36F1}" type="sibTrans" cxnId="{CEF7ADED-96A5-4086-B9D3-1A4030937872}">
      <dgm:prSet/>
      <dgm:spPr>
        <a:ln w="25400">
          <a:solidFill>
            <a:srgbClr val="00B050"/>
          </a:solidFill>
        </a:ln>
      </dgm:spPr>
      <dgm:t>
        <a:bodyPr/>
        <a:lstStyle/>
        <a:p>
          <a:endParaRPr lang="cs-CZ"/>
        </a:p>
      </dgm:t>
    </dgm:pt>
    <dgm:pt modelId="{2797283D-B4E0-4E33-AE32-9380FA978409}">
      <dgm:prSet phldrT="[Text]" custT="1"/>
      <dgm:spPr>
        <a:noFill/>
        <a:ln w="28575">
          <a:solidFill>
            <a:srgbClr val="00B050"/>
          </a:solidFill>
        </a:ln>
      </dgm:spPr>
      <dgm:t>
        <a:bodyPr/>
        <a:lstStyle/>
        <a:p>
          <a:r>
            <a:rPr lang="cs-CZ" sz="1600" b="1" dirty="0" smtClean="0">
              <a:solidFill>
                <a:schemeClr val="bg1"/>
              </a:solidFill>
            </a:rPr>
            <a:t>Utužení půdy</a:t>
          </a:r>
          <a:endParaRPr lang="cs-CZ" sz="1600" b="1" dirty="0">
            <a:solidFill>
              <a:schemeClr val="bg1"/>
            </a:solidFill>
          </a:endParaRPr>
        </a:p>
      </dgm:t>
    </dgm:pt>
    <dgm:pt modelId="{9830C811-8DCB-47F9-9ED3-070B42968FD4}" type="parTrans" cxnId="{665AF70F-3FD9-4221-8FAB-B2DDE52BAF2B}">
      <dgm:prSet/>
      <dgm:spPr/>
      <dgm:t>
        <a:bodyPr/>
        <a:lstStyle/>
        <a:p>
          <a:endParaRPr lang="cs-CZ"/>
        </a:p>
      </dgm:t>
    </dgm:pt>
    <dgm:pt modelId="{4A83FCB9-DF25-49D6-B03E-1F7AAD90E95A}" type="sibTrans" cxnId="{665AF70F-3FD9-4221-8FAB-B2DDE52BAF2B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cs-CZ"/>
        </a:p>
      </dgm:t>
    </dgm:pt>
    <dgm:pt modelId="{B303BC86-28BE-4824-844B-C1F7A4F00450}" type="pres">
      <dgm:prSet presAssocID="{F467DE2F-CD1B-478D-AC53-14FA1BC7E98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E61893DD-1CE3-4E0A-AC1E-04BAEBAC525F}" type="pres">
      <dgm:prSet presAssocID="{5B817025-F758-417F-A7D0-46373FE18B1C}" presName="node" presStyleLbl="node1" presStyleIdx="0" presStyleCnt="6" custScaleX="111488" custScaleY="133271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9B14D5C-87FF-44D9-B4B6-3E9CEA1E87BB}" type="pres">
      <dgm:prSet presAssocID="{5B817025-F758-417F-A7D0-46373FE18B1C}" presName="spNode" presStyleCnt="0"/>
      <dgm:spPr/>
    </dgm:pt>
    <dgm:pt modelId="{472CB93F-6CC6-4B1F-811F-E54B92B3FFE6}" type="pres">
      <dgm:prSet presAssocID="{3763B461-F551-49C1-919C-1F7467168D8E}" presName="sibTrans" presStyleLbl="sibTrans1D1" presStyleIdx="0" presStyleCnt="6"/>
      <dgm:spPr/>
      <dgm:t>
        <a:bodyPr/>
        <a:lstStyle/>
        <a:p>
          <a:endParaRPr lang="cs-CZ"/>
        </a:p>
      </dgm:t>
    </dgm:pt>
    <dgm:pt modelId="{C0D0C736-890E-45E4-B8FD-FE2E196EA039}" type="pres">
      <dgm:prSet presAssocID="{3134BC5C-EAB6-4E16-AD2E-B1893507F9A2}" presName="node" presStyleLbl="node1" presStyleIdx="1" presStyleCnt="6" custScaleX="12494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7DFA9A8-776E-49DD-885D-866087D1A6B5}" type="pres">
      <dgm:prSet presAssocID="{3134BC5C-EAB6-4E16-AD2E-B1893507F9A2}" presName="spNode" presStyleCnt="0"/>
      <dgm:spPr/>
    </dgm:pt>
    <dgm:pt modelId="{BFCC0A15-9536-41DA-9477-1981185177F1}" type="pres">
      <dgm:prSet presAssocID="{FFFF412D-D46F-4859-ABB5-C1968A391F93}" presName="sibTrans" presStyleLbl="sibTrans1D1" presStyleIdx="1" presStyleCnt="6"/>
      <dgm:spPr/>
      <dgm:t>
        <a:bodyPr/>
        <a:lstStyle/>
        <a:p>
          <a:endParaRPr lang="cs-CZ"/>
        </a:p>
      </dgm:t>
    </dgm:pt>
    <dgm:pt modelId="{9246DBAB-A344-427D-822B-55D58E164952}" type="pres">
      <dgm:prSet presAssocID="{2797283D-B4E0-4E33-AE32-9380FA97840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B4C6BAD-44E0-4B47-82F5-D8B971D02311}" type="pres">
      <dgm:prSet presAssocID="{2797283D-B4E0-4E33-AE32-9380FA978409}" presName="spNode" presStyleCnt="0"/>
      <dgm:spPr/>
    </dgm:pt>
    <dgm:pt modelId="{12353F28-88E4-4A2E-9785-47F43EA5BB18}" type="pres">
      <dgm:prSet presAssocID="{4A83FCB9-DF25-49D6-B03E-1F7AAD90E95A}" presName="sibTrans" presStyleLbl="sibTrans1D1" presStyleIdx="2" presStyleCnt="6"/>
      <dgm:spPr/>
      <dgm:t>
        <a:bodyPr/>
        <a:lstStyle/>
        <a:p>
          <a:endParaRPr lang="cs-CZ"/>
        </a:p>
      </dgm:t>
    </dgm:pt>
    <dgm:pt modelId="{B74B5D76-7C8D-462A-8FC6-1CEA751FF75C}" type="pres">
      <dgm:prSet presAssocID="{01C66DC3-056F-4494-A547-739DC199FB3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2387F0D-0471-417C-8E52-0946081CE2D0}" type="pres">
      <dgm:prSet presAssocID="{01C66DC3-056F-4494-A547-739DC199FB31}" presName="spNode" presStyleCnt="0"/>
      <dgm:spPr/>
    </dgm:pt>
    <dgm:pt modelId="{EFF88873-F918-41C0-B29B-6405B927D7CE}" type="pres">
      <dgm:prSet presAssocID="{C891EC32-7FD4-4389-9A20-5D389F27A40A}" presName="sibTrans" presStyleLbl="sibTrans1D1" presStyleIdx="3" presStyleCnt="6"/>
      <dgm:spPr/>
      <dgm:t>
        <a:bodyPr/>
        <a:lstStyle/>
        <a:p>
          <a:endParaRPr lang="cs-CZ"/>
        </a:p>
      </dgm:t>
    </dgm:pt>
    <dgm:pt modelId="{2197E2DA-33B3-439D-8869-077797E541F8}" type="pres">
      <dgm:prSet presAssocID="{1D41C6CE-6B29-48D4-901C-CFCA62AAB0A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968CEEB-4618-40FF-818C-F3A698CE1A34}" type="pres">
      <dgm:prSet presAssocID="{1D41C6CE-6B29-48D4-901C-CFCA62AAB0A1}" presName="spNode" presStyleCnt="0"/>
      <dgm:spPr/>
    </dgm:pt>
    <dgm:pt modelId="{0B546DD1-A4EA-4AD0-9F0A-2B9AC5B98562}" type="pres">
      <dgm:prSet presAssocID="{106AAD34-FB5D-4C0A-A289-EB58D9699539}" presName="sibTrans" presStyleLbl="sibTrans1D1" presStyleIdx="4" presStyleCnt="6"/>
      <dgm:spPr/>
      <dgm:t>
        <a:bodyPr/>
        <a:lstStyle/>
        <a:p>
          <a:endParaRPr lang="cs-CZ"/>
        </a:p>
      </dgm:t>
    </dgm:pt>
    <dgm:pt modelId="{0267406E-EC2B-4614-B5FD-F0D6701B4A6E}" type="pres">
      <dgm:prSet presAssocID="{512BA358-FE49-4050-9A05-0D743498E87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B2E1F7E-6784-4A61-A409-7B4B0B0F89C5}" type="pres">
      <dgm:prSet presAssocID="{512BA358-FE49-4050-9A05-0D743498E87F}" presName="spNode" presStyleCnt="0"/>
      <dgm:spPr/>
    </dgm:pt>
    <dgm:pt modelId="{1E1DAA4B-212B-4F56-BC0D-E2E6BF51C74F}" type="pres">
      <dgm:prSet presAssocID="{EDF815B5-C96A-4183-BC95-3F21890D36F1}" presName="sibTrans" presStyleLbl="sibTrans1D1" presStyleIdx="5" presStyleCnt="6"/>
      <dgm:spPr/>
      <dgm:t>
        <a:bodyPr/>
        <a:lstStyle/>
        <a:p>
          <a:endParaRPr lang="cs-CZ"/>
        </a:p>
      </dgm:t>
    </dgm:pt>
  </dgm:ptLst>
  <dgm:cxnLst>
    <dgm:cxn modelId="{DF0BAA3B-0A3F-457F-AECB-4DB00909D821}" type="presOf" srcId="{3134BC5C-EAB6-4E16-AD2E-B1893507F9A2}" destId="{C0D0C736-890E-45E4-B8FD-FE2E196EA039}" srcOrd="0" destOrd="0" presId="urn:microsoft.com/office/officeart/2005/8/layout/cycle5"/>
    <dgm:cxn modelId="{9FF4A921-AFFD-4D19-B6CB-1FC76BF3CDF5}" srcId="{F467DE2F-CD1B-478D-AC53-14FA1BC7E98A}" destId="{01C66DC3-056F-4494-A547-739DC199FB31}" srcOrd="3" destOrd="0" parTransId="{265DD1A3-55D2-42F2-996A-16CA6D27858B}" sibTransId="{C891EC32-7FD4-4389-9A20-5D389F27A40A}"/>
    <dgm:cxn modelId="{570555A3-A2CD-486B-969D-DE4D67D3391E}" type="presOf" srcId="{F467DE2F-CD1B-478D-AC53-14FA1BC7E98A}" destId="{B303BC86-28BE-4824-844B-C1F7A4F00450}" srcOrd="0" destOrd="0" presId="urn:microsoft.com/office/officeart/2005/8/layout/cycle5"/>
    <dgm:cxn modelId="{2C688854-32DF-438F-9C75-555D6DEC68E3}" type="presOf" srcId="{512BA358-FE49-4050-9A05-0D743498E87F}" destId="{0267406E-EC2B-4614-B5FD-F0D6701B4A6E}" srcOrd="0" destOrd="0" presId="urn:microsoft.com/office/officeart/2005/8/layout/cycle5"/>
    <dgm:cxn modelId="{CEF7ADED-96A5-4086-B9D3-1A4030937872}" srcId="{F467DE2F-CD1B-478D-AC53-14FA1BC7E98A}" destId="{512BA358-FE49-4050-9A05-0D743498E87F}" srcOrd="5" destOrd="0" parTransId="{670823B7-6664-464D-8BF4-1F005F9F574B}" sibTransId="{EDF815B5-C96A-4183-BC95-3F21890D36F1}"/>
    <dgm:cxn modelId="{5225F694-3992-4C43-A15C-9B1B89686004}" type="presOf" srcId="{EDF815B5-C96A-4183-BC95-3F21890D36F1}" destId="{1E1DAA4B-212B-4F56-BC0D-E2E6BF51C74F}" srcOrd="0" destOrd="0" presId="urn:microsoft.com/office/officeart/2005/8/layout/cycle5"/>
    <dgm:cxn modelId="{F92375F6-D715-4A43-ADE3-F3A16965A45C}" srcId="{F467DE2F-CD1B-478D-AC53-14FA1BC7E98A}" destId="{1D41C6CE-6B29-48D4-901C-CFCA62AAB0A1}" srcOrd="4" destOrd="0" parTransId="{97D87EFB-3F4E-4C0A-BCF9-B8558B977FE3}" sibTransId="{106AAD34-FB5D-4C0A-A289-EB58D9699539}"/>
    <dgm:cxn modelId="{665AF70F-3FD9-4221-8FAB-B2DDE52BAF2B}" srcId="{F467DE2F-CD1B-478D-AC53-14FA1BC7E98A}" destId="{2797283D-B4E0-4E33-AE32-9380FA978409}" srcOrd="2" destOrd="0" parTransId="{9830C811-8DCB-47F9-9ED3-070B42968FD4}" sibTransId="{4A83FCB9-DF25-49D6-B03E-1F7AAD90E95A}"/>
    <dgm:cxn modelId="{E213D871-6528-4FF0-92B2-126D760DABB8}" type="presOf" srcId="{106AAD34-FB5D-4C0A-A289-EB58D9699539}" destId="{0B546DD1-A4EA-4AD0-9F0A-2B9AC5B98562}" srcOrd="0" destOrd="0" presId="urn:microsoft.com/office/officeart/2005/8/layout/cycle5"/>
    <dgm:cxn modelId="{8D7CAAD6-F3F7-4EE8-BEA2-ED7D82C04E5A}" type="presOf" srcId="{4A83FCB9-DF25-49D6-B03E-1F7AAD90E95A}" destId="{12353F28-88E4-4A2E-9785-47F43EA5BB18}" srcOrd="0" destOrd="0" presId="urn:microsoft.com/office/officeart/2005/8/layout/cycle5"/>
    <dgm:cxn modelId="{D1124E8D-AEB0-43A1-B2CC-C270A2B51ECF}" srcId="{F467DE2F-CD1B-478D-AC53-14FA1BC7E98A}" destId="{5B817025-F758-417F-A7D0-46373FE18B1C}" srcOrd="0" destOrd="0" parTransId="{E61B0316-81CA-4AA7-8BF8-55DB30824AE7}" sibTransId="{3763B461-F551-49C1-919C-1F7467168D8E}"/>
    <dgm:cxn modelId="{AF706712-8A39-4113-B59E-434FC8C58B6E}" srcId="{F467DE2F-CD1B-478D-AC53-14FA1BC7E98A}" destId="{3134BC5C-EAB6-4E16-AD2E-B1893507F9A2}" srcOrd="1" destOrd="0" parTransId="{3CBC2A75-B90D-442A-9335-2343CE3EC1EA}" sibTransId="{FFFF412D-D46F-4859-ABB5-C1968A391F93}"/>
    <dgm:cxn modelId="{AB440B15-B569-445A-BF78-49CFC1AAE270}" type="presOf" srcId="{1D41C6CE-6B29-48D4-901C-CFCA62AAB0A1}" destId="{2197E2DA-33B3-439D-8869-077797E541F8}" srcOrd="0" destOrd="0" presId="urn:microsoft.com/office/officeart/2005/8/layout/cycle5"/>
    <dgm:cxn modelId="{D25E64C4-1A08-4A12-A737-017C74204745}" type="presOf" srcId="{01C66DC3-056F-4494-A547-739DC199FB31}" destId="{B74B5D76-7C8D-462A-8FC6-1CEA751FF75C}" srcOrd="0" destOrd="0" presId="urn:microsoft.com/office/officeart/2005/8/layout/cycle5"/>
    <dgm:cxn modelId="{422D4986-D6CD-40E8-8E66-330FA81A721B}" type="presOf" srcId="{FFFF412D-D46F-4859-ABB5-C1968A391F93}" destId="{BFCC0A15-9536-41DA-9477-1981185177F1}" srcOrd="0" destOrd="0" presId="urn:microsoft.com/office/officeart/2005/8/layout/cycle5"/>
    <dgm:cxn modelId="{83B947B2-9D36-4CDC-9D69-ED96B4FA07C3}" type="presOf" srcId="{2797283D-B4E0-4E33-AE32-9380FA978409}" destId="{9246DBAB-A344-427D-822B-55D58E164952}" srcOrd="0" destOrd="0" presId="urn:microsoft.com/office/officeart/2005/8/layout/cycle5"/>
    <dgm:cxn modelId="{6159D698-FA0B-41A8-86AF-036E51066657}" type="presOf" srcId="{3763B461-F551-49C1-919C-1F7467168D8E}" destId="{472CB93F-6CC6-4B1F-811F-E54B92B3FFE6}" srcOrd="0" destOrd="0" presId="urn:microsoft.com/office/officeart/2005/8/layout/cycle5"/>
    <dgm:cxn modelId="{FFB3009F-5A23-4FBF-8E66-4B6E220A7D01}" type="presOf" srcId="{5B817025-F758-417F-A7D0-46373FE18B1C}" destId="{E61893DD-1CE3-4E0A-AC1E-04BAEBAC525F}" srcOrd="0" destOrd="0" presId="urn:microsoft.com/office/officeart/2005/8/layout/cycle5"/>
    <dgm:cxn modelId="{0C924D07-6138-41BE-84DE-77E51E48BAB4}" type="presOf" srcId="{C891EC32-7FD4-4389-9A20-5D389F27A40A}" destId="{EFF88873-F918-41C0-B29B-6405B927D7CE}" srcOrd="0" destOrd="0" presId="urn:microsoft.com/office/officeart/2005/8/layout/cycle5"/>
    <dgm:cxn modelId="{08C32281-DF2B-4E8F-BD6C-E70E512FF033}" type="presParOf" srcId="{B303BC86-28BE-4824-844B-C1F7A4F00450}" destId="{E61893DD-1CE3-4E0A-AC1E-04BAEBAC525F}" srcOrd="0" destOrd="0" presId="urn:microsoft.com/office/officeart/2005/8/layout/cycle5"/>
    <dgm:cxn modelId="{804C2A25-702C-49AD-AF2D-A54B583CC1DA}" type="presParOf" srcId="{B303BC86-28BE-4824-844B-C1F7A4F00450}" destId="{09B14D5C-87FF-44D9-B4B6-3E9CEA1E87BB}" srcOrd="1" destOrd="0" presId="urn:microsoft.com/office/officeart/2005/8/layout/cycle5"/>
    <dgm:cxn modelId="{B64C89F6-4B30-442A-8CE2-04AA275C4EB5}" type="presParOf" srcId="{B303BC86-28BE-4824-844B-C1F7A4F00450}" destId="{472CB93F-6CC6-4B1F-811F-E54B92B3FFE6}" srcOrd="2" destOrd="0" presId="urn:microsoft.com/office/officeart/2005/8/layout/cycle5"/>
    <dgm:cxn modelId="{C7620230-F954-4280-9200-7DD84A375CC7}" type="presParOf" srcId="{B303BC86-28BE-4824-844B-C1F7A4F00450}" destId="{C0D0C736-890E-45E4-B8FD-FE2E196EA039}" srcOrd="3" destOrd="0" presId="urn:microsoft.com/office/officeart/2005/8/layout/cycle5"/>
    <dgm:cxn modelId="{2DEE4A54-426E-4425-9F6D-DD95EFA83421}" type="presParOf" srcId="{B303BC86-28BE-4824-844B-C1F7A4F00450}" destId="{47DFA9A8-776E-49DD-885D-866087D1A6B5}" srcOrd="4" destOrd="0" presId="urn:microsoft.com/office/officeart/2005/8/layout/cycle5"/>
    <dgm:cxn modelId="{BE9B6AA6-AF20-4B25-816B-C4C4D6EFDC92}" type="presParOf" srcId="{B303BC86-28BE-4824-844B-C1F7A4F00450}" destId="{BFCC0A15-9536-41DA-9477-1981185177F1}" srcOrd="5" destOrd="0" presId="urn:microsoft.com/office/officeart/2005/8/layout/cycle5"/>
    <dgm:cxn modelId="{0F18B9EB-A467-49AC-B94B-51867225EC24}" type="presParOf" srcId="{B303BC86-28BE-4824-844B-C1F7A4F00450}" destId="{9246DBAB-A344-427D-822B-55D58E164952}" srcOrd="6" destOrd="0" presId="urn:microsoft.com/office/officeart/2005/8/layout/cycle5"/>
    <dgm:cxn modelId="{598F8ED4-8F67-459F-85B8-1BC6299064EE}" type="presParOf" srcId="{B303BC86-28BE-4824-844B-C1F7A4F00450}" destId="{6B4C6BAD-44E0-4B47-82F5-D8B971D02311}" srcOrd="7" destOrd="0" presId="urn:microsoft.com/office/officeart/2005/8/layout/cycle5"/>
    <dgm:cxn modelId="{DE565002-7D2E-4DA5-B799-392A6B230410}" type="presParOf" srcId="{B303BC86-28BE-4824-844B-C1F7A4F00450}" destId="{12353F28-88E4-4A2E-9785-47F43EA5BB18}" srcOrd="8" destOrd="0" presId="urn:microsoft.com/office/officeart/2005/8/layout/cycle5"/>
    <dgm:cxn modelId="{818C6695-925A-4E80-80A7-2BCA5A65FF20}" type="presParOf" srcId="{B303BC86-28BE-4824-844B-C1F7A4F00450}" destId="{B74B5D76-7C8D-462A-8FC6-1CEA751FF75C}" srcOrd="9" destOrd="0" presId="urn:microsoft.com/office/officeart/2005/8/layout/cycle5"/>
    <dgm:cxn modelId="{A91E928A-13FE-4D4B-A517-5BBD14EF4ED1}" type="presParOf" srcId="{B303BC86-28BE-4824-844B-C1F7A4F00450}" destId="{42387F0D-0471-417C-8E52-0946081CE2D0}" srcOrd="10" destOrd="0" presId="urn:microsoft.com/office/officeart/2005/8/layout/cycle5"/>
    <dgm:cxn modelId="{168904CA-407C-4A65-BD6B-50513E624324}" type="presParOf" srcId="{B303BC86-28BE-4824-844B-C1F7A4F00450}" destId="{EFF88873-F918-41C0-B29B-6405B927D7CE}" srcOrd="11" destOrd="0" presId="urn:microsoft.com/office/officeart/2005/8/layout/cycle5"/>
    <dgm:cxn modelId="{FBF1753E-09F1-478A-B4B6-930CF6883D37}" type="presParOf" srcId="{B303BC86-28BE-4824-844B-C1F7A4F00450}" destId="{2197E2DA-33B3-439D-8869-077797E541F8}" srcOrd="12" destOrd="0" presId="urn:microsoft.com/office/officeart/2005/8/layout/cycle5"/>
    <dgm:cxn modelId="{A739B21A-BF9A-4F4A-A2BB-54267743CA8F}" type="presParOf" srcId="{B303BC86-28BE-4824-844B-C1F7A4F00450}" destId="{6968CEEB-4618-40FF-818C-F3A698CE1A34}" srcOrd="13" destOrd="0" presId="urn:microsoft.com/office/officeart/2005/8/layout/cycle5"/>
    <dgm:cxn modelId="{0F693BD4-B841-4003-A3B7-7BF0FBDCD566}" type="presParOf" srcId="{B303BC86-28BE-4824-844B-C1F7A4F00450}" destId="{0B546DD1-A4EA-4AD0-9F0A-2B9AC5B98562}" srcOrd="14" destOrd="0" presId="urn:microsoft.com/office/officeart/2005/8/layout/cycle5"/>
    <dgm:cxn modelId="{B3DD318A-BFDA-48AF-BE07-9A73CAFB1AB8}" type="presParOf" srcId="{B303BC86-28BE-4824-844B-C1F7A4F00450}" destId="{0267406E-EC2B-4614-B5FD-F0D6701B4A6E}" srcOrd="15" destOrd="0" presId="urn:microsoft.com/office/officeart/2005/8/layout/cycle5"/>
    <dgm:cxn modelId="{A8367367-41DD-4048-BF95-E5E05A742722}" type="presParOf" srcId="{B303BC86-28BE-4824-844B-C1F7A4F00450}" destId="{1B2E1F7E-6784-4A61-A409-7B4B0B0F89C5}" srcOrd="16" destOrd="0" presId="urn:microsoft.com/office/officeart/2005/8/layout/cycle5"/>
    <dgm:cxn modelId="{8517A803-2A64-4B34-8F38-A98AA1C2404A}" type="presParOf" srcId="{B303BC86-28BE-4824-844B-C1F7A4F00450}" destId="{1E1DAA4B-212B-4F56-BC0D-E2E6BF51C74F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1893DD-1CE3-4E0A-AC1E-04BAEBAC525F}">
      <dsp:nvSpPr>
        <dsp:cNvPr id="0" name=""/>
        <dsp:cNvSpPr/>
      </dsp:nvSpPr>
      <dsp:spPr>
        <a:xfrm>
          <a:off x="1988220" y="-57408"/>
          <a:ext cx="1199689" cy="932158"/>
        </a:xfrm>
        <a:prstGeom prst="roundRect">
          <a:avLst/>
        </a:prstGeom>
        <a:noFill/>
        <a:ln w="28575" cap="rnd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>
              <a:solidFill>
                <a:schemeClr val="bg1"/>
              </a:solidFill>
            </a:rPr>
            <a:t>Ztráta organické hmoty</a:t>
          </a:r>
          <a:endParaRPr lang="cs-CZ" sz="1600" b="1" kern="1200" dirty="0">
            <a:solidFill>
              <a:schemeClr val="bg1"/>
            </a:solidFill>
          </a:endParaRPr>
        </a:p>
      </dsp:txBody>
      <dsp:txXfrm>
        <a:off x="2033724" y="-11904"/>
        <a:ext cx="1108681" cy="841150"/>
      </dsp:txXfrm>
    </dsp:sp>
    <dsp:sp modelId="{472CB93F-6CC6-4B1F-811F-E54B92B3FFE6}">
      <dsp:nvSpPr>
        <dsp:cNvPr id="0" name=""/>
        <dsp:cNvSpPr/>
      </dsp:nvSpPr>
      <dsp:spPr>
        <a:xfrm>
          <a:off x="940335" y="408670"/>
          <a:ext cx="3295459" cy="3295459"/>
        </a:xfrm>
        <a:custGeom>
          <a:avLst/>
          <a:gdLst/>
          <a:ahLst/>
          <a:cxnLst/>
          <a:rect l="0" t="0" r="0" b="0"/>
          <a:pathLst>
            <a:path>
              <a:moveTo>
                <a:pt x="2369106" y="166301"/>
              </a:moveTo>
              <a:arcTo wR="1647729" hR="1647729" stAng="17757817" swAng="840215"/>
            </a:path>
          </a:pathLst>
        </a:custGeom>
        <a:noFill/>
        <a:ln w="25400" cap="rnd" cmpd="sng" algn="ctr">
          <a:solidFill>
            <a:srgbClr val="00B05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D0C736-890E-45E4-B8FD-FE2E196EA039}">
      <dsp:nvSpPr>
        <dsp:cNvPr id="0" name=""/>
        <dsp:cNvSpPr/>
      </dsp:nvSpPr>
      <dsp:spPr>
        <a:xfrm>
          <a:off x="3342792" y="882812"/>
          <a:ext cx="1344496" cy="699445"/>
        </a:xfrm>
        <a:prstGeom prst="roundRect">
          <a:avLst/>
        </a:prstGeom>
        <a:noFill/>
        <a:ln w="28575" cap="rnd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>
              <a:solidFill>
                <a:schemeClr val="bg1"/>
              </a:solidFill>
            </a:rPr>
            <a:t>Zhoršení půdní struktury</a:t>
          </a:r>
          <a:endParaRPr lang="cs-CZ" sz="1600" b="1" kern="1200" dirty="0">
            <a:solidFill>
              <a:schemeClr val="bg1"/>
            </a:solidFill>
          </a:endParaRPr>
        </a:p>
      </dsp:txBody>
      <dsp:txXfrm>
        <a:off x="3376936" y="916956"/>
        <a:ext cx="1276208" cy="631157"/>
      </dsp:txXfrm>
    </dsp:sp>
    <dsp:sp modelId="{BFCC0A15-9536-41DA-9477-1981185177F1}">
      <dsp:nvSpPr>
        <dsp:cNvPr id="0" name=""/>
        <dsp:cNvSpPr/>
      </dsp:nvSpPr>
      <dsp:spPr>
        <a:xfrm>
          <a:off x="940335" y="408670"/>
          <a:ext cx="3295459" cy="3295459"/>
        </a:xfrm>
        <a:custGeom>
          <a:avLst/>
          <a:gdLst/>
          <a:ahLst/>
          <a:cxnLst/>
          <a:rect l="0" t="0" r="0" b="0"/>
          <a:pathLst>
            <a:path>
              <a:moveTo>
                <a:pt x="3269779" y="1357959"/>
              </a:moveTo>
              <a:arcTo wR="1647729" hR="1647729" stAng="20992276" swAng="1215447"/>
            </a:path>
          </a:pathLst>
        </a:custGeom>
        <a:noFill/>
        <a:ln w="25400" cap="rnd" cmpd="sng" algn="ctr">
          <a:solidFill>
            <a:srgbClr val="00B05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46DBAB-A344-427D-822B-55D58E164952}">
      <dsp:nvSpPr>
        <dsp:cNvPr id="0" name=""/>
        <dsp:cNvSpPr/>
      </dsp:nvSpPr>
      <dsp:spPr>
        <a:xfrm>
          <a:off x="3477005" y="2530542"/>
          <a:ext cx="1076070" cy="699445"/>
        </a:xfrm>
        <a:prstGeom prst="roundRect">
          <a:avLst/>
        </a:prstGeom>
        <a:noFill/>
        <a:ln w="28575" cap="rnd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>
              <a:solidFill>
                <a:schemeClr val="bg1"/>
              </a:solidFill>
            </a:rPr>
            <a:t>Utužení půdy</a:t>
          </a:r>
          <a:endParaRPr lang="cs-CZ" sz="1600" b="1" kern="1200" dirty="0">
            <a:solidFill>
              <a:schemeClr val="bg1"/>
            </a:solidFill>
          </a:endParaRPr>
        </a:p>
      </dsp:txBody>
      <dsp:txXfrm>
        <a:off x="3511149" y="2564686"/>
        <a:ext cx="1007782" cy="631157"/>
      </dsp:txXfrm>
    </dsp:sp>
    <dsp:sp modelId="{12353F28-88E4-4A2E-9785-47F43EA5BB18}">
      <dsp:nvSpPr>
        <dsp:cNvPr id="0" name=""/>
        <dsp:cNvSpPr/>
      </dsp:nvSpPr>
      <dsp:spPr>
        <a:xfrm>
          <a:off x="940335" y="408670"/>
          <a:ext cx="3295459" cy="3295459"/>
        </a:xfrm>
        <a:custGeom>
          <a:avLst/>
          <a:gdLst/>
          <a:ahLst/>
          <a:cxnLst/>
          <a:rect l="0" t="0" r="0" b="0"/>
          <a:pathLst>
            <a:path>
              <a:moveTo>
                <a:pt x="2696246" y="2918802"/>
              </a:moveTo>
              <a:arcTo wR="1647729" hR="1647729" stAng="3028832" swAng="923907"/>
            </a:path>
          </a:pathLst>
        </a:custGeom>
        <a:noFill/>
        <a:ln w="19050" cap="rnd" cmpd="sng" algn="ctr">
          <a:solidFill>
            <a:schemeClr val="accent3"/>
          </a:solidFill>
          <a:prstDash val="solid"/>
          <a:tailEnd type="arrow"/>
        </a:ln>
        <a:effectLst/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</dsp:sp>
    <dsp:sp modelId="{B74B5D76-7C8D-462A-8FC6-1CEA751FF75C}">
      <dsp:nvSpPr>
        <dsp:cNvPr id="0" name=""/>
        <dsp:cNvSpPr/>
      </dsp:nvSpPr>
      <dsp:spPr>
        <a:xfrm>
          <a:off x="2050029" y="3354406"/>
          <a:ext cx="1076070" cy="699445"/>
        </a:xfrm>
        <a:prstGeom prst="roundRect">
          <a:avLst/>
        </a:prstGeom>
        <a:noFill/>
        <a:ln w="28575" cap="rnd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>
              <a:solidFill>
                <a:schemeClr val="bg1"/>
              </a:solidFill>
            </a:rPr>
            <a:t>Omezení infiltrace vody</a:t>
          </a:r>
          <a:endParaRPr lang="cs-CZ" sz="1600" b="1" kern="1200" dirty="0">
            <a:solidFill>
              <a:schemeClr val="bg1"/>
            </a:solidFill>
          </a:endParaRPr>
        </a:p>
      </dsp:txBody>
      <dsp:txXfrm>
        <a:off x="2084173" y="3388550"/>
        <a:ext cx="1007782" cy="631157"/>
      </dsp:txXfrm>
    </dsp:sp>
    <dsp:sp modelId="{EFF88873-F918-41C0-B29B-6405B927D7CE}">
      <dsp:nvSpPr>
        <dsp:cNvPr id="0" name=""/>
        <dsp:cNvSpPr/>
      </dsp:nvSpPr>
      <dsp:spPr>
        <a:xfrm>
          <a:off x="940335" y="408670"/>
          <a:ext cx="3295459" cy="3295459"/>
        </a:xfrm>
        <a:custGeom>
          <a:avLst/>
          <a:gdLst/>
          <a:ahLst/>
          <a:cxnLst/>
          <a:rect l="0" t="0" r="0" b="0"/>
          <a:pathLst>
            <a:path>
              <a:moveTo>
                <a:pt x="974359" y="3151586"/>
              </a:moveTo>
              <a:arcTo wR="1647729" hR="1647729" stAng="6847261" swAng="923907"/>
            </a:path>
          </a:pathLst>
        </a:custGeom>
        <a:noFill/>
        <a:ln w="25400" cap="rnd" cmpd="sng" algn="ctr">
          <a:solidFill>
            <a:srgbClr val="00B05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97E2DA-33B3-439D-8869-077797E541F8}">
      <dsp:nvSpPr>
        <dsp:cNvPr id="0" name=""/>
        <dsp:cNvSpPr/>
      </dsp:nvSpPr>
      <dsp:spPr>
        <a:xfrm>
          <a:off x="623054" y="2530542"/>
          <a:ext cx="1076070" cy="699445"/>
        </a:xfrm>
        <a:prstGeom prst="roundRect">
          <a:avLst/>
        </a:prstGeom>
        <a:noFill/>
        <a:ln w="28575" cap="rnd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 smtClean="0">
              <a:solidFill>
                <a:schemeClr val="bg1"/>
              </a:solidFill>
            </a:rPr>
            <a:t>Zrychlení povrch. odtoku</a:t>
          </a:r>
          <a:endParaRPr lang="cs-CZ" sz="1400" b="1" kern="1200" dirty="0">
            <a:solidFill>
              <a:schemeClr val="bg1"/>
            </a:solidFill>
          </a:endParaRPr>
        </a:p>
      </dsp:txBody>
      <dsp:txXfrm>
        <a:off x="657198" y="2564686"/>
        <a:ext cx="1007782" cy="631157"/>
      </dsp:txXfrm>
    </dsp:sp>
    <dsp:sp modelId="{0B546DD1-A4EA-4AD0-9F0A-2B9AC5B98562}">
      <dsp:nvSpPr>
        <dsp:cNvPr id="0" name=""/>
        <dsp:cNvSpPr/>
      </dsp:nvSpPr>
      <dsp:spPr>
        <a:xfrm>
          <a:off x="940335" y="408670"/>
          <a:ext cx="3295459" cy="3295459"/>
        </a:xfrm>
        <a:custGeom>
          <a:avLst/>
          <a:gdLst/>
          <a:ahLst/>
          <a:cxnLst/>
          <a:rect l="0" t="0" r="0" b="0"/>
          <a:pathLst>
            <a:path>
              <a:moveTo>
                <a:pt x="25679" y="1937499"/>
              </a:moveTo>
              <a:arcTo wR="1647729" hR="1647729" stAng="10192276" swAng="1215447"/>
            </a:path>
          </a:pathLst>
        </a:custGeom>
        <a:noFill/>
        <a:ln w="25400" cap="rnd" cmpd="sng" algn="ctr">
          <a:solidFill>
            <a:srgbClr val="00B05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67406E-EC2B-4614-B5FD-F0D6701B4A6E}">
      <dsp:nvSpPr>
        <dsp:cNvPr id="0" name=""/>
        <dsp:cNvSpPr/>
      </dsp:nvSpPr>
      <dsp:spPr>
        <a:xfrm>
          <a:off x="623054" y="882812"/>
          <a:ext cx="1076070" cy="699445"/>
        </a:xfrm>
        <a:prstGeom prst="roundRect">
          <a:avLst/>
        </a:prstGeom>
        <a:noFill/>
        <a:ln w="28575" cap="rnd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>
              <a:solidFill>
                <a:schemeClr val="bg1"/>
              </a:solidFill>
            </a:rPr>
            <a:t>Vodní eroze</a:t>
          </a:r>
          <a:endParaRPr lang="cs-CZ" sz="2000" b="1" kern="1200" dirty="0">
            <a:solidFill>
              <a:schemeClr val="bg1"/>
            </a:solidFill>
          </a:endParaRPr>
        </a:p>
      </dsp:txBody>
      <dsp:txXfrm>
        <a:off x="657198" y="916956"/>
        <a:ext cx="1007782" cy="631157"/>
      </dsp:txXfrm>
    </dsp:sp>
    <dsp:sp modelId="{1E1DAA4B-212B-4F56-BC0D-E2E6BF51C74F}">
      <dsp:nvSpPr>
        <dsp:cNvPr id="0" name=""/>
        <dsp:cNvSpPr/>
      </dsp:nvSpPr>
      <dsp:spPr>
        <a:xfrm>
          <a:off x="940335" y="408670"/>
          <a:ext cx="3295459" cy="3295459"/>
        </a:xfrm>
        <a:custGeom>
          <a:avLst/>
          <a:gdLst/>
          <a:ahLst/>
          <a:cxnLst/>
          <a:rect l="0" t="0" r="0" b="0"/>
          <a:pathLst>
            <a:path>
              <a:moveTo>
                <a:pt x="589312" y="384889"/>
              </a:moveTo>
              <a:arcTo wR="1647729" hR="1647729" stAng="13801968" swAng="840215"/>
            </a:path>
          </a:pathLst>
        </a:custGeom>
        <a:noFill/>
        <a:ln w="25400" cap="rnd" cmpd="sng" algn="ctr">
          <a:solidFill>
            <a:srgbClr val="00B05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6E9786-5698-4953-833D-8B44D2064E11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DB28DB-CC1F-424B-AC50-7C456BF2B7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1976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0CD2-3204-445F-A49C-57FE18E72D57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3148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0CD2-3204-445F-A49C-57FE18E72D57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4267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39838"/>
            <a:ext cx="4464050" cy="334803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C2AEA-C032-4360-B6E1-0ED042075D0E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5130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39838"/>
            <a:ext cx="4464050" cy="334803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C2AEA-C032-4360-B6E1-0ED042075D0E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9218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39838"/>
            <a:ext cx="4464050" cy="334803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C2AEA-C032-4360-B6E1-0ED042075D0E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1013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39838"/>
            <a:ext cx="4464050" cy="334803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C2AEA-C032-4360-B6E1-0ED042075D0E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207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39838"/>
            <a:ext cx="4464050" cy="334803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C2AEA-C032-4360-B6E1-0ED042075D0E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2768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39838"/>
            <a:ext cx="4464050" cy="334803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C2AEA-C032-4360-B6E1-0ED042075D0E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2212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39838"/>
            <a:ext cx="4464050" cy="334803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C2AEA-C032-4360-B6E1-0ED042075D0E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68676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7A88302-A80D-4921-8001-B956885BA351}" type="slidenum">
              <a:rPr lang="cs-CZ" altLang="cs-CZ" smtClean="0"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52</a:t>
            </a:fld>
            <a:endParaRPr lang="cs-CZ" altLang="cs-CZ" smtClean="0">
              <a:cs typeface="Arial" panose="020B0604020202020204" pitchFamily="34" charset="0"/>
            </a:endParaRPr>
          </a:p>
        </p:txBody>
      </p:sp>
      <p:sp>
        <p:nvSpPr>
          <p:cNvPr id="66563" name="Text Box 1"/>
          <p:cNvSpPr txBox="1">
            <a:spLocks noChangeArrowheads="1"/>
          </p:cNvSpPr>
          <p:nvPr/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cs-CZ" altLang="cs-CZ" sz="1800">
              <a:cs typeface="Arial" panose="020B0604020202020204" pitchFamily="34" charset="0"/>
            </a:endParaRPr>
          </a:p>
        </p:txBody>
      </p:sp>
      <p:sp>
        <p:nvSpPr>
          <p:cNvPr id="66564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068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Times New Roman" panose="02020603050405020304" pitchFamily="18" charset="0"/>
              <a:buNone/>
            </a:pPr>
            <a:fld id="{5D8FC89B-7CCC-42C2-8C5C-7514A428A691}" type="slidenum">
              <a:rPr lang="en-GB" altLang="cs-CZ" smtClean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>
                <a:buFont typeface="Times New Roman" panose="02020603050405020304" pitchFamily="18" charset="0"/>
                <a:buNone/>
              </a:pPr>
              <a:t>53</a:t>
            </a:fld>
            <a:endParaRPr lang="en-GB" altLang="cs-CZ" smtClean="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86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cs-CZ" altLang="cs-CZ" smtClean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531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Times New Roman" panose="02020603050405020304" pitchFamily="18" charset="0"/>
              <a:buNone/>
            </a:pPr>
            <a:fld id="{2FD4B724-5EB5-4236-9B15-E7D38427F0A5}" type="slidenum">
              <a:rPr lang="en-GB" altLang="cs-CZ" smtClean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>
                <a:buFont typeface="Times New Roman" panose="02020603050405020304" pitchFamily="18" charset="0"/>
                <a:buNone/>
              </a:pPr>
              <a:t>54</a:t>
            </a:fld>
            <a:endParaRPr lang="en-GB" altLang="cs-CZ" smtClean="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06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6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cs-CZ" altLang="cs-CZ" smtClean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190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Times New Roman" panose="02020603050405020304" pitchFamily="18" charset="0"/>
              <a:buNone/>
            </a:pPr>
            <a:fld id="{18A00C45-E9D1-495D-A10E-3B704D4E4C69}" type="slidenum">
              <a:rPr lang="en-GB" altLang="cs-CZ" smtClean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>
                <a:buFont typeface="Times New Roman" panose="02020603050405020304" pitchFamily="18" charset="0"/>
                <a:buNone/>
              </a:pPr>
              <a:t>55</a:t>
            </a:fld>
            <a:endParaRPr lang="en-GB" altLang="cs-CZ" smtClean="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27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cs-CZ" altLang="cs-CZ" smtClean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33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11C356B-75A0-4386-A5EF-15023591B990}" type="slidenum">
              <a:rPr lang="en-GB" altLang="cs-CZ" smtClean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/>
              <a:t>59</a:t>
            </a:fld>
            <a:endParaRPr lang="en-GB" altLang="cs-CZ" smtClean="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cs-CZ" altLang="cs-CZ" smtClean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382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E3B5A6C-0FD8-4F00-81C0-7FC71435C711}" type="slidenum">
              <a:rPr lang="en-GB" altLang="cs-CZ" smtClean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/>
              <a:t>60</a:t>
            </a:fld>
            <a:endParaRPr lang="en-GB" altLang="cs-CZ" smtClean="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cs-CZ" altLang="cs-CZ" smtClean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805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9023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801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4413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9828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6542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2630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9279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4952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0794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6891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1902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5778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5020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09083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4812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1546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4CB86-CD24-4BA7-8272-C808C2F26EC4}" type="datetimeFigureOut">
              <a:rPr lang="cs-CZ" smtClean="0"/>
              <a:t>30.3.2016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BE47806-FCA8-46A3-BFB8-8EBB42AAF0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1632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1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9.wmf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8.png"/><Relationship Id="rId4" Type="http://schemas.openxmlformats.org/officeDocument/2006/relationships/oleObject" Target="../embeddings/oleObject11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7" Type="http://schemas.openxmlformats.org/officeDocument/2006/relationships/image" Target="../media/image8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slide" Target="slide61.xml"/><Relationship Id="rId4" Type="http://schemas.openxmlformats.org/officeDocument/2006/relationships/image" Target="../media/image8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9144000" cy="681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bdélník 5"/>
          <p:cNvSpPr/>
          <p:nvPr/>
        </p:nvSpPr>
        <p:spPr>
          <a:xfrm>
            <a:off x="1150075" y="5880695"/>
            <a:ext cx="7156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Půda </a:t>
            </a:r>
            <a:r>
              <a:rPr lang="cs-CZ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 voda v krajině</a:t>
            </a:r>
            <a:endParaRPr lang="cs-CZ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8398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cs-CZ" dirty="0" smtClean="0"/>
              <a:t>Půda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484784"/>
            <a:ext cx="8064896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2400" b="1" dirty="0"/>
              <a:t>Půda je přírodním útvarem, který vzniká z povrchových zvětralin zemské kůry a ze zbytků organické hmoty</a:t>
            </a:r>
            <a:r>
              <a:rPr lang="cs-CZ" sz="2400" b="1" dirty="0" smtClean="0"/>
              <a:t>.</a:t>
            </a:r>
          </a:p>
          <a:p>
            <a:pPr marL="0" indent="0" algn="just">
              <a:buNone/>
            </a:pPr>
            <a:endParaRPr lang="cs-CZ" sz="2400" b="1" dirty="0"/>
          </a:p>
          <a:p>
            <a:pPr marL="457200" indent="-457200"/>
            <a:r>
              <a:rPr lang="cs-CZ" sz="2400" b="1" dirty="0" smtClean="0"/>
              <a:t>neobnovitelný přírodní zdroj</a:t>
            </a:r>
          </a:p>
          <a:p>
            <a:pPr marL="457200" indent="-457200"/>
            <a:r>
              <a:rPr lang="cs-CZ" sz="2400" b="1" dirty="0" smtClean="0"/>
              <a:t>tvorba půdy je velmi pomalá</a:t>
            </a:r>
          </a:p>
          <a:p>
            <a:pPr marL="457200" indent="-457200"/>
            <a:r>
              <a:rPr lang="cs-CZ" sz="2400" b="1" dirty="0" smtClean="0"/>
              <a:t>degradace či destrukce rychlá a často nezvratná</a:t>
            </a:r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122803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621506" y="0"/>
            <a:ext cx="3679825" cy="72493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Půda: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42900" y="623030"/>
            <a:ext cx="8362950" cy="5399087"/>
          </a:xfrm>
        </p:spPr>
        <p:txBody>
          <a:bodyPr rtlCol="0">
            <a:noAutofit/>
          </a:bodyPr>
          <a:lstStyle/>
          <a:p>
            <a:pPr indent="-274320"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Je médium pro růst rostlin</a:t>
            </a:r>
          </a:p>
          <a:p>
            <a:pPr indent="-274320"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Je stabilizátorem globálních 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    ekosystémů</a:t>
            </a:r>
          </a:p>
          <a:p>
            <a:pPr indent="-274320"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Zadržuje vodu v krajině</a:t>
            </a:r>
          </a:p>
          <a:p>
            <a:pPr indent="-274320"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Je filtračním prostředím pro 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    podzemní a povrchovou vodu</a:t>
            </a:r>
          </a:p>
          <a:p>
            <a:pPr indent="-274320"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Je životním prostorem pro 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2000" b="1" dirty="0">
                <a:solidFill>
                  <a:schemeClr val="tx1"/>
                </a:solidFill>
              </a:rPr>
              <a:t> </a:t>
            </a:r>
            <a:r>
              <a:rPr lang="cs-CZ" sz="2000" b="1" dirty="0" smtClean="0">
                <a:solidFill>
                  <a:schemeClr val="tx1"/>
                </a:solidFill>
              </a:rPr>
              <a:t>   všechny suchozemské 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2000" b="1" dirty="0">
                <a:solidFill>
                  <a:schemeClr val="tx1"/>
                </a:solidFill>
              </a:rPr>
              <a:t> </a:t>
            </a:r>
            <a:r>
              <a:rPr lang="cs-CZ" sz="2000" b="1" dirty="0" smtClean="0">
                <a:solidFill>
                  <a:schemeClr val="tx1"/>
                </a:solidFill>
              </a:rPr>
              <a:t>   organizmy</a:t>
            </a:r>
          </a:p>
          <a:p>
            <a:pPr indent="-274320"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Je prostorem pro lidské aktivity</a:t>
            </a:r>
          </a:p>
          <a:p>
            <a:pPr indent="-274320"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Je zdrojem neobnovitelných 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2000" b="1" dirty="0">
                <a:solidFill>
                  <a:schemeClr val="tx1"/>
                </a:solidFill>
              </a:rPr>
              <a:t> </a:t>
            </a:r>
            <a:r>
              <a:rPr lang="cs-CZ" sz="2000" b="1" dirty="0" smtClean="0">
                <a:solidFill>
                  <a:schemeClr val="tx1"/>
                </a:solidFill>
              </a:rPr>
              <a:t>   surovin</a:t>
            </a:r>
          </a:p>
          <a:p>
            <a:pPr indent="-274320" fontAlgn="auto">
              <a:spcAft>
                <a:spcPts val="0"/>
              </a:spcAft>
              <a:buClr>
                <a:schemeClr val="tx1"/>
              </a:buClr>
              <a:buFont typeface="Wingdings 3" charset="2"/>
              <a:buChar char=""/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Je archivem dějin přírody 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2000" b="1" dirty="0" smtClean="0">
                <a:solidFill>
                  <a:schemeClr val="tx1"/>
                </a:solidFill>
              </a:rPr>
              <a:t>    a lidské činnosti a další …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2560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38" y="95250"/>
            <a:ext cx="4498975" cy="669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4" descr="podklad-pozemky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2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74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cs-CZ" dirty="0" smtClean="0"/>
              <a:t>Funkce půdy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412776"/>
            <a:ext cx="8064896" cy="4680520"/>
          </a:xfrm>
        </p:spPr>
        <p:txBody>
          <a:bodyPr>
            <a:normAutofit/>
          </a:bodyPr>
          <a:lstStyle/>
          <a:p>
            <a:pPr marL="457200" indent="-457200" algn="just"/>
            <a:r>
              <a:rPr lang="cs-CZ" sz="2400" b="1" dirty="0" smtClean="0"/>
              <a:t>Produkční funkce</a:t>
            </a:r>
          </a:p>
          <a:p>
            <a:pPr marL="0" indent="0" algn="just">
              <a:buNone/>
            </a:pPr>
            <a:r>
              <a:rPr lang="cs-CZ" sz="2400" dirty="0" smtClean="0"/>
              <a:t>- fixace a výživa rostlin</a:t>
            </a:r>
          </a:p>
          <a:p>
            <a:pPr marL="457200" indent="-457200" algn="just">
              <a:spcBef>
                <a:spcPts val="1200"/>
              </a:spcBef>
            </a:pPr>
            <a:r>
              <a:rPr lang="cs-CZ" sz="2400" b="1" dirty="0" smtClean="0"/>
              <a:t>Ekologické </a:t>
            </a:r>
            <a:r>
              <a:rPr lang="cs-CZ" sz="2400" b="1" dirty="0"/>
              <a:t>funkce půdy</a:t>
            </a:r>
          </a:p>
          <a:p>
            <a:pPr marL="0" indent="0" algn="just">
              <a:buNone/>
            </a:pPr>
            <a:r>
              <a:rPr lang="cs-CZ" sz="2400" dirty="0" smtClean="0"/>
              <a:t>- infiltrace </a:t>
            </a:r>
            <a:r>
              <a:rPr lang="cs-CZ" sz="2400" dirty="0"/>
              <a:t>vody do půdy</a:t>
            </a:r>
          </a:p>
          <a:p>
            <a:pPr marL="0" indent="0" algn="just">
              <a:buNone/>
            </a:pPr>
            <a:r>
              <a:rPr lang="cs-CZ" sz="2400" dirty="0" smtClean="0"/>
              <a:t>- filtrace vody, zadržování </a:t>
            </a:r>
            <a:r>
              <a:rPr lang="cs-CZ" sz="2400" dirty="0"/>
              <a:t>a akumulace vody</a:t>
            </a:r>
          </a:p>
          <a:p>
            <a:pPr marL="0" indent="0" algn="just">
              <a:buNone/>
            </a:pPr>
            <a:r>
              <a:rPr lang="cs-CZ" sz="2400" dirty="0" smtClean="0"/>
              <a:t>- ukládání </a:t>
            </a:r>
            <a:r>
              <a:rPr lang="cs-CZ" sz="2400" dirty="0"/>
              <a:t>živin </a:t>
            </a:r>
            <a:endParaRPr lang="cs-CZ" sz="2400" dirty="0" smtClean="0"/>
          </a:p>
          <a:p>
            <a:pPr marL="0" indent="0" algn="just">
              <a:buNone/>
            </a:pPr>
            <a:r>
              <a:rPr lang="cs-CZ" sz="2400" dirty="0" smtClean="0"/>
              <a:t>- transformační </a:t>
            </a:r>
            <a:r>
              <a:rPr lang="cs-CZ" sz="2400" dirty="0"/>
              <a:t>a asanační funkce půdy</a:t>
            </a:r>
          </a:p>
          <a:p>
            <a:pPr marL="0" indent="0" algn="just">
              <a:buNone/>
            </a:pPr>
            <a:r>
              <a:rPr lang="cs-CZ" sz="2400" dirty="0" smtClean="0"/>
              <a:t>- transportní </a:t>
            </a:r>
            <a:r>
              <a:rPr lang="cs-CZ" sz="2400" dirty="0"/>
              <a:t>funkce</a:t>
            </a:r>
          </a:p>
          <a:p>
            <a:pPr marL="0" indent="0" algn="just">
              <a:buNone/>
            </a:pPr>
            <a:r>
              <a:rPr lang="cs-CZ" sz="2400" dirty="0" smtClean="0"/>
              <a:t>- uchování </a:t>
            </a:r>
            <a:r>
              <a:rPr lang="cs-CZ" sz="2400" dirty="0"/>
              <a:t>informací o změnách klimatu a </a:t>
            </a:r>
            <a:r>
              <a:rPr lang="cs-CZ" sz="2400" dirty="0" smtClean="0"/>
              <a:t>vegetace</a:t>
            </a:r>
          </a:p>
          <a:p>
            <a:pPr marL="0" indent="0" algn="just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53033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Oval 2" descr="30%"/>
          <p:cNvSpPr>
            <a:spLocks noChangeArrowheads="1"/>
          </p:cNvSpPr>
          <p:nvPr/>
        </p:nvSpPr>
        <p:spPr bwMode="auto">
          <a:xfrm>
            <a:off x="152400" y="2868613"/>
            <a:ext cx="6400800" cy="1371600"/>
          </a:xfrm>
          <a:prstGeom prst="ellipse">
            <a:avLst/>
          </a:prstGeom>
          <a:pattFill prst="pct30">
            <a:fgClr>
              <a:srgbClr val="C0C0C0"/>
            </a:fgClr>
            <a:bgClr>
              <a:srgbClr val="FFFFFF"/>
            </a:bgClr>
          </a:patt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50531" name="Rectangle 3"/>
          <p:cNvSpPr>
            <a:spLocks noChangeArrowheads="1"/>
          </p:cNvSpPr>
          <p:nvPr/>
        </p:nvSpPr>
        <p:spPr bwMode="auto">
          <a:xfrm>
            <a:off x="152400" y="765175"/>
            <a:ext cx="844708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cs-CZ" altLang="cs-CZ" sz="3200" b="1" dirty="0">
                <a:solidFill>
                  <a:schemeClr val="accent2"/>
                </a:solidFill>
              </a:rPr>
              <a:t>Vliv lidské činnosti na půdu</a:t>
            </a:r>
            <a:endParaRPr lang="en-GB" altLang="cs-CZ" sz="4400" dirty="0">
              <a:solidFill>
                <a:schemeClr val="accent2"/>
              </a:solidFill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304800" y="4505325"/>
          <a:ext cx="10668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5" name="Clip" r:id="rId3" imgW="6659280" imgH="3657240" progId="MS_ClipArt_Gallery.2">
                  <p:embed/>
                </p:oleObj>
              </mc:Choice>
              <mc:Fallback>
                <p:oleObj name="Clip" r:id="rId3" imgW="6659280" imgH="365724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505325"/>
                        <a:ext cx="10668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1371600" y="4725988"/>
          <a:ext cx="5334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" name="Clip" r:id="rId5" imgW="873000" imgH="588600" progId="MS_ClipArt_Gallery.2">
                  <p:embed/>
                </p:oleObj>
              </mc:Choice>
              <mc:Fallback>
                <p:oleObj name="Clip" r:id="rId5" imgW="873000" imgH="58860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725988"/>
                        <a:ext cx="533400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7" name="Line 6"/>
          <p:cNvSpPr>
            <a:spLocks noChangeShapeType="1"/>
          </p:cNvSpPr>
          <p:nvPr/>
        </p:nvSpPr>
        <p:spPr bwMode="auto">
          <a:xfrm>
            <a:off x="304800" y="5106988"/>
            <a:ext cx="2286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38" name="Line 7"/>
          <p:cNvSpPr>
            <a:spLocks noChangeShapeType="1"/>
          </p:cNvSpPr>
          <p:nvPr/>
        </p:nvSpPr>
        <p:spPr bwMode="auto">
          <a:xfrm flipV="1">
            <a:off x="2590800" y="4725988"/>
            <a:ext cx="13716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39" name="Line 8"/>
          <p:cNvSpPr>
            <a:spLocks noChangeShapeType="1"/>
          </p:cNvSpPr>
          <p:nvPr/>
        </p:nvSpPr>
        <p:spPr bwMode="auto">
          <a:xfrm flipV="1">
            <a:off x="3962400" y="4573588"/>
            <a:ext cx="15240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40" name="Line 9"/>
          <p:cNvSpPr>
            <a:spLocks noChangeShapeType="1"/>
          </p:cNvSpPr>
          <p:nvPr/>
        </p:nvSpPr>
        <p:spPr bwMode="auto">
          <a:xfrm flipV="1">
            <a:off x="5486400" y="4040188"/>
            <a:ext cx="1219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41" name="Line 10"/>
          <p:cNvSpPr>
            <a:spLocks noChangeShapeType="1"/>
          </p:cNvSpPr>
          <p:nvPr/>
        </p:nvSpPr>
        <p:spPr bwMode="auto">
          <a:xfrm>
            <a:off x="7467600" y="3811588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42" name="Line 11"/>
          <p:cNvSpPr>
            <a:spLocks noChangeShapeType="1"/>
          </p:cNvSpPr>
          <p:nvPr/>
        </p:nvSpPr>
        <p:spPr bwMode="auto">
          <a:xfrm>
            <a:off x="7924800" y="3811588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43" name="Line 12"/>
          <p:cNvSpPr>
            <a:spLocks noChangeShapeType="1"/>
          </p:cNvSpPr>
          <p:nvPr/>
        </p:nvSpPr>
        <p:spPr bwMode="auto">
          <a:xfrm>
            <a:off x="7924800" y="4040188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44" name="Line 13"/>
          <p:cNvSpPr>
            <a:spLocks noChangeShapeType="1"/>
          </p:cNvSpPr>
          <p:nvPr/>
        </p:nvSpPr>
        <p:spPr bwMode="auto">
          <a:xfrm>
            <a:off x="8077200" y="4040188"/>
            <a:ext cx="2286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45" name="Line 14"/>
          <p:cNvSpPr>
            <a:spLocks noChangeShapeType="1"/>
          </p:cNvSpPr>
          <p:nvPr/>
        </p:nvSpPr>
        <p:spPr bwMode="auto">
          <a:xfrm>
            <a:off x="8305800" y="4268788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graphicFrame>
        <p:nvGraphicFramePr>
          <p:cNvPr id="1028" name="Object 15"/>
          <p:cNvGraphicFramePr>
            <a:graphicFrameLocks noChangeAspect="1"/>
          </p:cNvGraphicFramePr>
          <p:nvPr/>
        </p:nvGraphicFramePr>
        <p:xfrm>
          <a:off x="7137400" y="1906588"/>
          <a:ext cx="711200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" name="Clip" r:id="rId7" imgW="712080" imgH="705960" progId="MS_ClipArt_Gallery.2">
                  <p:embed/>
                </p:oleObj>
              </mc:Choice>
              <mc:Fallback>
                <p:oleObj name="Clip" r:id="rId7" imgW="712080" imgH="7059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7400" y="1906588"/>
                        <a:ext cx="711200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6" name="Line 16"/>
          <p:cNvSpPr>
            <a:spLocks noChangeShapeType="1"/>
          </p:cNvSpPr>
          <p:nvPr/>
        </p:nvSpPr>
        <p:spPr bwMode="auto">
          <a:xfrm flipH="1">
            <a:off x="6858000" y="3125788"/>
            <a:ext cx="1524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47" name="Line 17"/>
          <p:cNvSpPr>
            <a:spLocks noChangeShapeType="1"/>
          </p:cNvSpPr>
          <p:nvPr/>
        </p:nvSpPr>
        <p:spPr bwMode="auto">
          <a:xfrm flipH="1">
            <a:off x="7239000" y="3430588"/>
            <a:ext cx="228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48" name="Line 18"/>
          <p:cNvSpPr>
            <a:spLocks noChangeShapeType="1"/>
          </p:cNvSpPr>
          <p:nvPr/>
        </p:nvSpPr>
        <p:spPr bwMode="auto">
          <a:xfrm flipV="1">
            <a:off x="7467600" y="3354388"/>
            <a:ext cx="3048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49" name="Text Box 19"/>
          <p:cNvSpPr txBox="1">
            <a:spLocks noChangeArrowheads="1"/>
          </p:cNvSpPr>
          <p:nvPr/>
        </p:nvSpPr>
        <p:spPr bwMode="auto">
          <a:xfrm>
            <a:off x="250825" y="5727700"/>
            <a:ext cx="16160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1000" b="1"/>
              <a:t>Blokování funkcí půdy důležitých pro ekologii krajiny</a:t>
            </a:r>
            <a:endParaRPr lang="en-US" altLang="cs-CZ" sz="1000" b="1"/>
          </a:p>
          <a:p>
            <a:endParaRPr lang="en-US" altLang="cs-CZ" sz="1000" b="1"/>
          </a:p>
          <a:p>
            <a:r>
              <a:rPr lang="cs-CZ" altLang="cs-CZ" sz="1000" b="1"/>
              <a:t>Destrukce půdy</a:t>
            </a:r>
            <a:endParaRPr lang="en-US" altLang="cs-CZ" sz="1800" b="1"/>
          </a:p>
        </p:txBody>
      </p:sp>
      <p:sp>
        <p:nvSpPr>
          <p:cNvPr id="1050" name="Line 20"/>
          <p:cNvSpPr>
            <a:spLocks noChangeShapeType="1"/>
          </p:cNvSpPr>
          <p:nvPr/>
        </p:nvSpPr>
        <p:spPr bwMode="auto">
          <a:xfrm>
            <a:off x="1905000" y="5259388"/>
            <a:ext cx="0" cy="1143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51" name="Text Box 21"/>
          <p:cNvSpPr txBox="1">
            <a:spLocks noChangeArrowheads="1"/>
          </p:cNvSpPr>
          <p:nvPr/>
        </p:nvSpPr>
        <p:spPr bwMode="auto">
          <a:xfrm>
            <a:off x="1905000" y="5487988"/>
            <a:ext cx="11588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1000" b="1"/>
              <a:t>Postupná destrukce půdy</a:t>
            </a:r>
            <a:endParaRPr lang="en-US" altLang="cs-CZ" sz="1000" b="1"/>
          </a:p>
          <a:p>
            <a:endParaRPr lang="en-US" altLang="cs-CZ" sz="1000" b="1"/>
          </a:p>
          <a:p>
            <a:r>
              <a:rPr lang="cs-CZ" altLang="cs-CZ" sz="1000" b="1"/>
              <a:t>Snižování půdní úrodnosti</a:t>
            </a:r>
            <a:endParaRPr lang="en-US" altLang="cs-CZ" sz="1800" b="1"/>
          </a:p>
        </p:txBody>
      </p:sp>
      <p:sp>
        <p:nvSpPr>
          <p:cNvPr id="1052" name="Line 22"/>
          <p:cNvSpPr>
            <a:spLocks noChangeShapeType="1"/>
          </p:cNvSpPr>
          <p:nvPr/>
        </p:nvSpPr>
        <p:spPr bwMode="auto">
          <a:xfrm>
            <a:off x="2971800" y="5259388"/>
            <a:ext cx="0" cy="1143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53" name="Line 23"/>
          <p:cNvSpPr>
            <a:spLocks noChangeShapeType="1"/>
          </p:cNvSpPr>
          <p:nvPr/>
        </p:nvSpPr>
        <p:spPr bwMode="auto">
          <a:xfrm flipH="1">
            <a:off x="2971800" y="4725988"/>
            <a:ext cx="685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54" name="Text Box 24"/>
          <p:cNvSpPr txBox="1">
            <a:spLocks noChangeArrowheads="1"/>
          </p:cNvSpPr>
          <p:nvPr/>
        </p:nvSpPr>
        <p:spPr bwMode="auto">
          <a:xfrm rot="-923824">
            <a:off x="2976563" y="4513263"/>
            <a:ext cx="1076325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1300" b="1"/>
              <a:t>Eroze půdy</a:t>
            </a:r>
            <a:endParaRPr lang="en-US" altLang="cs-CZ" sz="1200" b="1"/>
          </a:p>
        </p:txBody>
      </p:sp>
      <p:sp>
        <p:nvSpPr>
          <p:cNvPr id="1055" name="Text Box 25"/>
          <p:cNvSpPr txBox="1">
            <a:spLocks noChangeArrowheads="1"/>
          </p:cNvSpPr>
          <p:nvPr/>
        </p:nvSpPr>
        <p:spPr bwMode="auto">
          <a:xfrm>
            <a:off x="6629400" y="2668588"/>
            <a:ext cx="13874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b="1"/>
              <a:t>Hnůj a hnojiva</a:t>
            </a:r>
            <a:endParaRPr lang="en-US" altLang="cs-CZ" b="1"/>
          </a:p>
        </p:txBody>
      </p:sp>
      <p:sp>
        <p:nvSpPr>
          <p:cNvPr id="1056" name="Text Box 26"/>
          <p:cNvSpPr txBox="1">
            <a:spLocks noChangeArrowheads="1"/>
          </p:cNvSpPr>
          <p:nvPr/>
        </p:nvSpPr>
        <p:spPr bwMode="auto">
          <a:xfrm>
            <a:off x="7756525" y="3049588"/>
            <a:ext cx="120808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b="1"/>
              <a:t>Čistírenské kaly</a:t>
            </a:r>
            <a:endParaRPr lang="en-US" altLang="cs-CZ" b="1"/>
          </a:p>
        </p:txBody>
      </p:sp>
      <p:sp>
        <p:nvSpPr>
          <p:cNvPr id="1057" name="Text Box 27"/>
          <p:cNvSpPr txBox="1">
            <a:spLocks noChangeArrowheads="1"/>
          </p:cNvSpPr>
          <p:nvPr/>
        </p:nvSpPr>
        <p:spPr bwMode="auto">
          <a:xfrm>
            <a:off x="8153400" y="3811588"/>
            <a:ext cx="9906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1300" b="1"/>
              <a:t>Těžba štěrku</a:t>
            </a:r>
            <a:endParaRPr lang="en-US" altLang="cs-CZ" sz="1200" b="1"/>
          </a:p>
        </p:txBody>
      </p:sp>
      <p:graphicFrame>
        <p:nvGraphicFramePr>
          <p:cNvPr id="1029" name="Object 28"/>
          <p:cNvGraphicFramePr>
            <a:graphicFrameLocks noChangeAspect="1"/>
          </p:cNvGraphicFramePr>
          <p:nvPr/>
        </p:nvGraphicFramePr>
        <p:xfrm>
          <a:off x="4343400" y="4192588"/>
          <a:ext cx="7620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" name="Clip" r:id="rId9" imgW="4282560" imgH="2530080" progId="MS_ClipArt_Gallery.2">
                  <p:embed/>
                </p:oleObj>
              </mc:Choice>
              <mc:Fallback>
                <p:oleObj name="Clip" r:id="rId9" imgW="4282560" imgH="253008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192588"/>
                        <a:ext cx="76200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29"/>
          <p:cNvGraphicFramePr>
            <a:graphicFrameLocks noChangeAspect="1"/>
          </p:cNvGraphicFramePr>
          <p:nvPr/>
        </p:nvGraphicFramePr>
        <p:xfrm>
          <a:off x="3048000" y="2058988"/>
          <a:ext cx="7620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" name="Clip" r:id="rId11" imgW="1087200" imgH="699480" progId="MS_ClipArt_Gallery.2">
                  <p:embed/>
                </p:oleObj>
              </mc:Choice>
              <mc:Fallback>
                <p:oleObj name="Clip" r:id="rId11" imgW="1087200" imgH="69948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058988"/>
                        <a:ext cx="762000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30"/>
          <p:cNvGraphicFramePr>
            <a:graphicFrameLocks noChangeAspect="1"/>
          </p:cNvGraphicFramePr>
          <p:nvPr/>
        </p:nvGraphicFramePr>
        <p:xfrm>
          <a:off x="5181600" y="2054225"/>
          <a:ext cx="7620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" name="Clip" r:id="rId13" imgW="1087200" imgH="699480" progId="MS_ClipArt_Gallery.2">
                  <p:embed/>
                </p:oleObj>
              </mc:Choice>
              <mc:Fallback>
                <p:oleObj name="Clip" r:id="rId13" imgW="1087200" imgH="69948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054225"/>
                        <a:ext cx="762000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2" name="Object 31"/>
          <p:cNvGraphicFramePr>
            <a:graphicFrameLocks noChangeAspect="1"/>
          </p:cNvGraphicFramePr>
          <p:nvPr/>
        </p:nvGraphicFramePr>
        <p:xfrm>
          <a:off x="625475" y="2211388"/>
          <a:ext cx="9001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" name="Clip" r:id="rId14" imgW="1180800" imgH="1200240" progId="MS_ClipArt_Gallery.2">
                  <p:embed/>
                </p:oleObj>
              </mc:Choice>
              <mc:Fallback>
                <p:oleObj name="Clip" r:id="rId14" imgW="1180800" imgH="120024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475" y="2211388"/>
                        <a:ext cx="90011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8" name="Text Box 32"/>
          <p:cNvSpPr txBox="1">
            <a:spLocks noChangeArrowheads="1"/>
          </p:cNvSpPr>
          <p:nvPr/>
        </p:nvSpPr>
        <p:spPr bwMode="auto">
          <a:xfrm>
            <a:off x="4343400" y="4740275"/>
            <a:ext cx="115887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1300" b="1"/>
              <a:t>Zhutnění</a:t>
            </a:r>
            <a:endParaRPr lang="en-US" altLang="cs-CZ" sz="1300" b="1"/>
          </a:p>
        </p:txBody>
      </p:sp>
      <p:sp>
        <p:nvSpPr>
          <p:cNvPr id="1059" name="Text Box 33"/>
          <p:cNvSpPr txBox="1">
            <a:spLocks noChangeArrowheads="1"/>
          </p:cNvSpPr>
          <p:nvPr/>
        </p:nvSpPr>
        <p:spPr bwMode="auto">
          <a:xfrm>
            <a:off x="1905000" y="4497388"/>
            <a:ext cx="1143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1000" b="1"/>
              <a:t>Postupné mizení farem</a:t>
            </a:r>
            <a:endParaRPr lang="en-US" altLang="cs-CZ" sz="1000" b="1"/>
          </a:p>
        </p:txBody>
      </p:sp>
      <p:sp>
        <p:nvSpPr>
          <p:cNvPr id="1060" name="Text Box 34"/>
          <p:cNvSpPr txBox="1">
            <a:spLocks noChangeArrowheads="1"/>
          </p:cNvSpPr>
          <p:nvPr/>
        </p:nvSpPr>
        <p:spPr bwMode="auto">
          <a:xfrm>
            <a:off x="5486400" y="3354388"/>
            <a:ext cx="13112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cs-CZ" b="1"/>
              <a:t>Pesticid</a:t>
            </a:r>
            <a:r>
              <a:rPr lang="cs-CZ" altLang="cs-CZ" b="1"/>
              <a:t>y</a:t>
            </a:r>
            <a:r>
              <a:rPr lang="en-US" altLang="cs-CZ" b="1"/>
              <a:t> &amp; herbicid</a:t>
            </a:r>
            <a:r>
              <a:rPr lang="cs-CZ" altLang="cs-CZ" b="1"/>
              <a:t>y</a:t>
            </a:r>
            <a:endParaRPr lang="en-US" altLang="cs-CZ" sz="1200" b="1"/>
          </a:p>
        </p:txBody>
      </p:sp>
      <p:sp>
        <p:nvSpPr>
          <p:cNvPr id="1061" name="Line 35"/>
          <p:cNvSpPr>
            <a:spLocks noChangeShapeType="1"/>
          </p:cNvSpPr>
          <p:nvPr/>
        </p:nvSpPr>
        <p:spPr bwMode="auto">
          <a:xfrm>
            <a:off x="7772400" y="5183188"/>
            <a:ext cx="0" cy="1143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62" name="Text Box 36"/>
          <p:cNvSpPr txBox="1">
            <a:spLocks noChangeArrowheads="1"/>
          </p:cNvSpPr>
          <p:nvPr/>
        </p:nvSpPr>
        <p:spPr bwMode="auto">
          <a:xfrm>
            <a:off x="7772400" y="5487988"/>
            <a:ext cx="13112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1000" b="1"/>
              <a:t>Destrukce půdy</a:t>
            </a:r>
            <a:endParaRPr lang="en-US" altLang="cs-CZ" sz="1800" b="1"/>
          </a:p>
        </p:txBody>
      </p:sp>
      <p:sp>
        <p:nvSpPr>
          <p:cNvPr id="1063" name="Line 37"/>
          <p:cNvSpPr>
            <a:spLocks noChangeShapeType="1"/>
          </p:cNvSpPr>
          <p:nvPr/>
        </p:nvSpPr>
        <p:spPr bwMode="auto">
          <a:xfrm>
            <a:off x="4191000" y="5259388"/>
            <a:ext cx="0" cy="1143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64" name="Text Box 38"/>
          <p:cNvSpPr txBox="1">
            <a:spLocks noChangeArrowheads="1"/>
          </p:cNvSpPr>
          <p:nvPr/>
        </p:nvSpPr>
        <p:spPr bwMode="auto">
          <a:xfrm>
            <a:off x="3124200" y="5491163"/>
            <a:ext cx="1143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1000" b="1"/>
              <a:t>Změny struktury půdy</a:t>
            </a:r>
            <a:endParaRPr lang="en-US" altLang="cs-CZ" sz="1000" b="1"/>
          </a:p>
          <a:p>
            <a:endParaRPr lang="en-US" altLang="cs-CZ" sz="1000" b="1"/>
          </a:p>
          <a:p>
            <a:r>
              <a:rPr lang="cs-CZ" altLang="cs-CZ" sz="1000" b="1"/>
              <a:t>Snížení úrodnosti půd</a:t>
            </a:r>
            <a:endParaRPr lang="en-US" altLang="cs-CZ" sz="900" b="1"/>
          </a:p>
        </p:txBody>
      </p:sp>
      <p:sp>
        <p:nvSpPr>
          <p:cNvPr id="1065" name="Text Box 39"/>
          <p:cNvSpPr txBox="1">
            <a:spLocks noChangeArrowheads="1"/>
          </p:cNvSpPr>
          <p:nvPr/>
        </p:nvSpPr>
        <p:spPr bwMode="auto">
          <a:xfrm>
            <a:off x="669925" y="5137150"/>
            <a:ext cx="8540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1300" b="1"/>
              <a:t>Zakrytí půdy</a:t>
            </a:r>
            <a:endParaRPr lang="en-US" altLang="cs-CZ" sz="1300" b="1"/>
          </a:p>
        </p:txBody>
      </p:sp>
      <p:sp>
        <p:nvSpPr>
          <p:cNvPr id="1066" name="Text Box 40"/>
          <p:cNvSpPr txBox="1">
            <a:spLocks noChangeArrowheads="1"/>
          </p:cNvSpPr>
          <p:nvPr/>
        </p:nvSpPr>
        <p:spPr bwMode="auto">
          <a:xfrm>
            <a:off x="2971800" y="4999038"/>
            <a:ext cx="12954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cs-CZ" altLang="cs-CZ" sz="1300" b="1"/>
              <a:t>Rozklad humusu</a:t>
            </a:r>
            <a:endParaRPr lang="en-US" altLang="cs-CZ" sz="1200" b="1"/>
          </a:p>
        </p:txBody>
      </p:sp>
      <p:sp>
        <p:nvSpPr>
          <p:cNvPr id="1067" name="Text Box 41"/>
          <p:cNvSpPr txBox="1">
            <a:spLocks noChangeArrowheads="1"/>
          </p:cNvSpPr>
          <p:nvPr/>
        </p:nvSpPr>
        <p:spPr bwMode="auto">
          <a:xfrm>
            <a:off x="5762625" y="4379913"/>
            <a:ext cx="14636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cs-CZ" sz="1300" b="1"/>
              <a:t>A</a:t>
            </a:r>
            <a:r>
              <a:rPr lang="cs-CZ" altLang="cs-CZ" sz="1300" b="1"/>
              <a:t>kumulace</a:t>
            </a:r>
            <a:r>
              <a:rPr lang="en-US" altLang="cs-CZ" sz="1300" b="1"/>
              <a:t>/</a:t>
            </a:r>
          </a:p>
          <a:p>
            <a:r>
              <a:rPr lang="cs-CZ" altLang="cs-CZ" sz="1300" b="1"/>
              <a:t>kontaminace</a:t>
            </a:r>
            <a:endParaRPr lang="en-US" altLang="cs-CZ" sz="1300" b="1"/>
          </a:p>
        </p:txBody>
      </p:sp>
      <p:sp>
        <p:nvSpPr>
          <p:cNvPr id="1068" name="Line 42"/>
          <p:cNvSpPr>
            <a:spLocks noChangeShapeType="1"/>
          </p:cNvSpPr>
          <p:nvPr/>
        </p:nvSpPr>
        <p:spPr bwMode="auto">
          <a:xfrm flipV="1">
            <a:off x="6705600" y="3811588"/>
            <a:ext cx="7620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69" name="Text Box 43"/>
          <p:cNvSpPr txBox="1">
            <a:spLocks noChangeArrowheads="1"/>
          </p:cNvSpPr>
          <p:nvPr/>
        </p:nvSpPr>
        <p:spPr bwMode="auto">
          <a:xfrm rot="-923824">
            <a:off x="6634163" y="3905250"/>
            <a:ext cx="1068387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1300" b="1"/>
              <a:t>Těžké kovy</a:t>
            </a:r>
            <a:endParaRPr lang="en-US" altLang="cs-CZ" sz="1200" b="1"/>
          </a:p>
        </p:txBody>
      </p:sp>
      <p:sp>
        <p:nvSpPr>
          <p:cNvPr id="1070" name="Text Box 44"/>
          <p:cNvSpPr txBox="1">
            <a:spLocks noChangeArrowheads="1"/>
          </p:cNvSpPr>
          <p:nvPr/>
        </p:nvSpPr>
        <p:spPr bwMode="auto">
          <a:xfrm>
            <a:off x="4356100" y="5438775"/>
            <a:ext cx="31242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1000" b="1"/>
              <a:t>Kontaminace půd a podzemních vod aplikovanými chemikáliemi a atmosférickými spady</a:t>
            </a:r>
            <a:endParaRPr lang="en-US" altLang="cs-CZ" sz="1000" b="1"/>
          </a:p>
          <a:p>
            <a:endParaRPr lang="en-US" altLang="cs-CZ" sz="1000" b="1"/>
          </a:p>
          <a:p>
            <a:r>
              <a:rPr lang="cs-CZ" altLang="cs-CZ" sz="1000" b="1"/>
              <a:t>Změny ve složení půd</a:t>
            </a:r>
            <a:endParaRPr lang="en-US" altLang="cs-CZ" sz="1000" b="1"/>
          </a:p>
          <a:p>
            <a:endParaRPr lang="en-US" altLang="cs-CZ" sz="1000" b="1"/>
          </a:p>
          <a:p>
            <a:r>
              <a:rPr lang="cs-CZ" altLang="cs-CZ" sz="1000" b="1"/>
              <a:t>Nepříznivý dopad na organizmy žijící v půdě</a:t>
            </a:r>
            <a:endParaRPr lang="en-US" altLang="cs-CZ" sz="1800" b="1"/>
          </a:p>
        </p:txBody>
      </p:sp>
      <p:sp>
        <p:nvSpPr>
          <p:cNvPr id="1071" name="Line 45"/>
          <p:cNvSpPr>
            <a:spLocks noChangeShapeType="1"/>
          </p:cNvSpPr>
          <p:nvPr/>
        </p:nvSpPr>
        <p:spPr bwMode="auto">
          <a:xfrm>
            <a:off x="3962400" y="4040188"/>
            <a:ext cx="457200" cy="1393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72" name="Line 46"/>
          <p:cNvSpPr>
            <a:spLocks noChangeShapeType="1"/>
          </p:cNvSpPr>
          <p:nvPr/>
        </p:nvSpPr>
        <p:spPr bwMode="auto">
          <a:xfrm flipV="1">
            <a:off x="3962400" y="3735388"/>
            <a:ext cx="1524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73" name="Text Box 47"/>
          <p:cNvSpPr txBox="1">
            <a:spLocks noChangeArrowheads="1"/>
          </p:cNvSpPr>
          <p:nvPr/>
        </p:nvSpPr>
        <p:spPr bwMode="auto">
          <a:xfrm>
            <a:off x="4432300" y="5183188"/>
            <a:ext cx="12954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cs-CZ" sz="1300" b="1"/>
              <a:t>Acidifi</a:t>
            </a:r>
            <a:r>
              <a:rPr lang="cs-CZ" altLang="cs-CZ" sz="1300" b="1"/>
              <a:t>kace</a:t>
            </a:r>
            <a:endParaRPr lang="en-US" altLang="cs-CZ" sz="1300" b="1"/>
          </a:p>
        </p:txBody>
      </p:sp>
      <p:sp>
        <p:nvSpPr>
          <p:cNvPr id="1074" name="Line 48"/>
          <p:cNvSpPr>
            <a:spLocks noChangeShapeType="1"/>
          </p:cNvSpPr>
          <p:nvPr/>
        </p:nvSpPr>
        <p:spPr bwMode="auto">
          <a:xfrm flipV="1">
            <a:off x="5562600" y="5081588"/>
            <a:ext cx="1295400" cy="2286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75" name="Text Box 49"/>
          <p:cNvSpPr txBox="1">
            <a:spLocks noChangeArrowheads="1"/>
          </p:cNvSpPr>
          <p:nvPr/>
        </p:nvSpPr>
        <p:spPr bwMode="auto">
          <a:xfrm>
            <a:off x="6880225" y="4725988"/>
            <a:ext cx="161607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cs-CZ" altLang="cs-CZ" sz="1300" b="1"/>
              <a:t>Uvolnění toxických sloučenin</a:t>
            </a:r>
            <a:endParaRPr lang="en-US" altLang="cs-CZ" sz="1200" b="1"/>
          </a:p>
        </p:txBody>
      </p:sp>
      <p:sp>
        <p:nvSpPr>
          <p:cNvPr id="1076" name="Line 50"/>
          <p:cNvSpPr>
            <a:spLocks noChangeShapeType="1"/>
          </p:cNvSpPr>
          <p:nvPr/>
        </p:nvSpPr>
        <p:spPr bwMode="auto">
          <a:xfrm flipH="1">
            <a:off x="7010400" y="4421188"/>
            <a:ext cx="3810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77" name="Line 51"/>
          <p:cNvSpPr>
            <a:spLocks noChangeShapeType="1"/>
          </p:cNvSpPr>
          <p:nvPr/>
        </p:nvSpPr>
        <p:spPr bwMode="auto">
          <a:xfrm flipV="1">
            <a:off x="7391400" y="4116388"/>
            <a:ext cx="76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78" name="Line 52"/>
          <p:cNvSpPr>
            <a:spLocks noChangeShapeType="1"/>
          </p:cNvSpPr>
          <p:nvPr/>
        </p:nvSpPr>
        <p:spPr bwMode="auto">
          <a:xfrm>
            <a:off x="5257800" y="4116388"/>
            <a:ext cx="3810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79" name="Line 53"/>
          <p:cNvSpPr>
            <a:spLocks noChangeShapeType="1"/>
          </p:cNvSpPr>
          <p:nvPr/>
        </p:nvSpPr>
        <p:spPr bwMode="auto">
          <a:xfrm flipV="1">
            <a:off x="5257800" y="3354388"/>
            <a:ext cx="2286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80" name="Text Box 54"/>
          <p:cNvSpPr txBox="1">
            <a:spLocks noChangeArrowheads="1"/>
          </p:cNvSpPr>
          <p:nvPr/>
        </p:nvSpPr>
        <p:spPr bwMode="auto">
          <a:xfrm>
            <a:off x="5148263" y="2851150"/>
            <a:ext cx="9636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b="1"/>
              <a:t>Kyseliny</a:t>
            </a:r>
            <a:endParaRPr lang="en-US" altLang="cs-CZ" b="1"/>
          </a:p>
        </p:txBody>
      </p:sp>
      <p:sp>
        <p:nvSpPr>
          <p:cNvPr id="1081" name="Text Box 55"/>
          <p:cNvSpPr txBox="1">
            <a:spLocks noChangeArrowheads="1"/>
          </p:cNvSpPr>
          <p:nvPr/>
        </p:nvSpPr>
        <p:spPr bwMode="auto">
          <a:xfrm>
            <a:off x="1447800" y="2713038"/>
            <a:ext cx="28956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cs-CZ" altLang="cs-CZ" sz="1300" b="1"/>
              <a:t>Difúzní znečištěné pevnými částicemi</a:t>
            </a:r>
            <a:endParaRPr lang="en-US" altLang="cs-CZ" sz="1300" b="1"/>
          </a:p>
        </p:txBody>
      </p:sp>
      <p:sp>
        <p:nvSpPr>
          <p:cNvPr id="1082" name="Text Box 56"/>
          <p:cNvSpPr txBox="1">
            <a:spLocks noChangeArrowheads="1"/>
          </p:cNvSpPr>
          <p:nvPr/>
        </p:nvSpPr>
        <p:spPr bwMode="auto">
          <a:xfrm>
            <a:off x="2590800" y="3354388"/>
            <a:ext cx="228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cs-CZ" b="1"/>
              <a:t>Persistent</a:t>
            </a:r>
            <a:r>
              <a:rPr lang="cs-CZ" altLang="cs-CZ" b="1"/>
              <a:t>ní</a:t>
            </a:r>
            <a:r>
              <a:rPr lang="en-US" altLang="cs-CZ" b="1"/>
              <a:t> s</a:t>
            </a:r>
            <a:r>
              <a:rPr lang="cs-CZ" altLang="cs-CZ" b="1"/>
              <a:t>loučeniny</a:t>
            </a:r>
            <a:endParaRPr lang="en-US" altLang="cs-CZ" b="1"/>
          </a:p>
        </p:txBody>
      </p:sp>
      <p:sp>
        <p:nvSpPr>
          <p:cNvPr id="1083" name="Line 57"/>
          <p:cNvSpPr>
            <a:spLocks noChangeShapeType="1"/>
          </p:cNvSpPr>
          <p:nvPr/>
        </p:nvSpPr>
        <p:spPr bwMode="auto">
          <a:xfrm flipV="1">
            <a:off x="5562600" y="3963988"/>
            <a:ext cx="990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84" name="Freeform 58"/>
          <p:cNvSpPr>
            <a:spLocks/>
          </p:cNvSpPr>
          <p:nvPr/>
        </p:nvSpPr>
        <p:spPr bwMode="auto">
          <a:xfrm flipV="1">
            <a:off x="7924800" y="3811588"/>
            <a:ext cx="1162050" cy="76200"/>
          </a:xfrm>
          <a:custGeom>
            <a:avLst/>
            <a:gdLst>
              <a:gd name="T0" fmla="*/ 567 w 567"/>
              <a:gd name="T1" fmla="*/ 0 h 27"/>
              <a:gd name="T2" fmla="*/ 0 w 567"/>
              <a:gd name="T3" fmla="*/ 8 h 27"/>
              <a:gd name="T4" fmla="*/ 0 60000 65536"/>
              <a:gd name="T5" fmla="*/ 0 60000 65536"/>
              <a:gd name="T6" fmla="*/ 0 w 567"/>
              <a:gd name="T7" fmla="*/ 0 h 27"/>
              <a:gd name="T8" fmla="*/ 567 w 567"/>
              <a:gd name="T9" fmla="*/ 27 h 2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67" h="27">
                <a:moveTo>
                  <a:pt x="567" y="0"/>
                </a:moveTo>
                <a:cubicBezTo>
                  <a:pt x="379" y="27"/>
                  <a:pt x="190" y="8"/>
                  <a:pt x="0" y="8"/>
                </a:cubicBezTo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085" name="Line 59"/>
          <p:cNvSpPr>
            <a:spLocks noChangeShapeType="1"/>
          </p:cNvSpPr>
          <p:nvPr/>
        </p:nvSpPr>
        <p:spPr bwMode="auto">
          <a:xfrm>
            <a:off x="9067800" y="3887788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grpSp>
        <p:nvGrpSpPr>
          <p:cNvPr id="1086" name="Group 60"/>
          <p:cNvGrpSpPr>
            <a:grpSpLocks/>
          </p:cNvGrpSpPr>
          <p:nvPr/>
        </p:nvGrpSpPr>
        <p:grpSpPr bwMode="auto">
          <a:xfrm>
            <a:off x="5562600" y="4344988"/>
            <a:ext cx="152400" cy="152400"/>
            <a:chOff x="3504" y="2160"/>
            <a:chExt cx="96" cy="96"/>
          </a:xfrm>
        </p:grpSpPr>
        <p:sp>
          <p:nvSpPr>
            <p:cNvPr id="1111" name="Line 61"/>
            <p:cNvSpPr>
              <a:spLocks noChangeShapeType="1"/>
            </p:cNvSpPr>
            <p:nvPr/>
          </p:nvSpPr>
          <p:spPr bwMode="auto">
            <a:xfrm>
              <a:off x="3552" y="2160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112" name="Line 62"/>
            <p:cNvSpPr>
              <a:spLocks noChangeShapeType="1"/>
            </p:cNvSpPr>
            <p:nvPr/>
          </p:nvSpPr>
          <p:spPr bwMode="auto">
            <a:xfrm>
              <a:off x="3552" y="2160"/>
              <a:ext cx="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113" name="Line 63"/>
            <p:cNvSpPr>
              <a:spLocks noChangeShapeType="1"/>
            </p:cNvSpPr>
            <p:nvPr/>
          </p:nvSpPr>
          <p:spPr bwMode="auto">
            <a:xfrm flipH="1">
              <a:off x="3504" y="2160"/>
              <a:ext cx="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  <p:grpSp>
        <p:nvGrpSpPr>
          <p:cNvPr id="1087" name="Group 64"/>
          <p:cNvGrpSpPr>
            <a:grpSpLocks/>
          </p:cNvGrpSpPr>
          <p:nvPr/>
        </p:nvGrpSpPr>
        <p:grpSpPr bwMode="auto">
          <a:xfrm>
            <a:off x="5791200" y="4268788"/>
            <a:ext cx="152400" cy="152400"/>
            <a:chOff x="3504" y="2160"/>
            <a:chExt cx="96" cy="96"/>
          </a:xfrm>
        </p:grpSpPr>
        <p:sp>
          <p:nvSpPr>
            <p:cNvPr id="1108" name="Line 65"/>
            <p:cNvSpPr>
              <a:spLocks noChangeShapeType="1"/>
            </p:cNvSpPr>
            <p:nvPr/>
          </p:nvSpPr>
          <p:spPr bwMode="auto">
            <a:xfrm>
              <a:off x="3552" y="2160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109" name="Line 66"/>
            <p:cNvSpPr>
              <a:spLocks noChangeShapeType="1"/>
            </p:cNvSpPr>
            <p:nvPr/>
          </p:nvSpPr>
          <p:spPr bwMode="auto">
            <a:xfrm>
              <a:off x="3552" y="2160"/>
              <a:ext cx="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110" name="Line 67"/>
            <p:cNvSpPr>
              <a:spLocks noChangeShapeType="1"/>
            </p:cNvSpPr>
            <p:nvPr/>
          </p:nvSpPr>
          <p:spPr bwMode="auto">
            <a:xfrm flipH="1">
              <a:off x="3504" y="2160"/>
              <a:ext cx="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  <p:grpSp>
        <p:nvGrpSpPr>
          <p:cNvPr id="1088" name="Group 68"/>
          <p:cNvGrpSpPr>
            <a:grpSpLocks/>
          </p:cNvGrpSpPr>
          <p:nvPr/>
        </p:nvGrpSpPr>
        <p:grpSpPr bwMode="auto">
          <a:xfrm>
            <a:off x="6248400" y="4040188"/>
            <a:ext cx="152400" cy="152400"/>
            <a:chOff x="3504" y="2160"/>
            <a:chExt cx="96" cy="96"/>
          </a:xfrm>
        </p:grpSpPr>
        <p:sp>
          <p:nvSpPr>
            <p:cNvPr id="1105" name="Line 69"/>
            <p:cNvSpPr>
              <a:spLocks noChangeShapeType="1"/>
            </p:cNvSpPr>
            <p:nvPr/>
          </p:nvSpPr>
          <p:spPr bwMode="auto">
            <a:xfrm>
              <a:off x="3552" y="2160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106" name="Line 70"/>
            <p:cNvSpPr>
              <a:spLocks noChangeShapeType="1"/>
            </p:cNvSpPr>
            <p:nvPr/>
          </p:nvSpPr>
          <p:spPr bwMode="auto">
            <a:xfrm>
              <a:off x="3552" y="2160"/>
              <a:ext cx="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107" name="Line 71"/>
            <p:cNvSpPr>
              <a:spLocks noChangeShapeType="1"/>
            </p:cNvSpPr>
            <p:nvPr/>
          </p:nvSpPr>
          <p:spPr bwMode="auto">
            <a:xfrm flipH="1">
              <a:off x="3504" y="2160"/>
              <a:ext cx="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  <p:grpSp>
        <p:nvGrpSpPr>
          <p:cNvPr id="1089" name="Group 72"/>
          <p:cNvGrpSpPr>
            <a:grpSpLocks/>
          </p:cNvGrpSpPr>
          <p:nvPr/>
        </p:nvGrpSpPr>
        <p:grpSpPr bwMode="auto">
          <a:xfrm>
            <a:off x="6477000" y="3963988"/>
            <a:ext cx="152400" cy="152400"/>
            <a:chOff x="3504" y="2160"/>
            <a:chExt cx="96" cy="96"/>
          </a:xfrm>
        </p:grpSpPr>
        <p:sp>
          <p:nvSpPr>
            <p:cNvPr id="1102" name="Line 73"/>
            <p:cNvSpPr>
              <a:spLocks noChangeShapeType="1"/>
            </p:cNvSpPr>
            <p:nvPr/>
          </p:nvSpPr>
          <p:spPr bwMode="auto">
            <a:xfrm>
              <a:off x="3552" y="2160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103" name="Line 74"/>
            <p:cNvSpPr>
              <a:spLocks noChangeShapeType="1"/>
            </p:cNvSpPr>
            <p:nvPr/>
          </p:nvSpPr>
          <p:spPr bwMode="auto">
            <a:xfrm>
              <a:off x="3552" y="2160"/>
              <a:ext cx="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104" name="Line 75"/>
            <p:cNvSpPr>
              <a:spLocks noChangeShapeType="1"/>
            </p:cNvSpPr>
            <p:nvPr/>
          </p:nvSpPr>
          <p:spPr bwMode="auto">
            <a:xfrm flipH="1">
              <a:off x="3504" y="2160"/>
              <a:ext cx="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  <p:sp>
        <p:nvSpPr>
          <p:cNvPr id="1090" name="AutoShape 76"/>
          <p:cNvSpPr>
            <a:spLocks noChangeArrowheads="1"/>
          </p:cNvSpPr>
          <p:nvPr/>
        </p:nvSpPr>
        <p:spPr bwMode="auto">
          <a:xfrm rot="-1254762">
            <a:off x="5867400" y="3963988"/>
            <a:ext cx="304800" cy="2286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091" name="AutoShape 77"/>
          <p:cNvSpPr>
            <a:spLocks noChangeArrowheads="1"/>
          </p:cNvSpPr>
          <p:nvPr/>
        </p:nvSpPr>
        <p:spPr bwMode="auto">
          <a:xfrm rot="-1208886">
            <a:off x="6134100" y="4116388"/>
            <a:ext cx="76200" cy="1524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092" name="AutoShape 78"/>
          <p:cNvSpPr>
            <a:spLocks noChangeArrowheads="1"/>
          </p:cNvSpPr>
          <p:nvPr/>
        </p:nvSpPr>
        <p:spPr bwMode="auto">
          <a:xfrm rot="-644334">
            <a:off x="5943600" y="4192588"/>
            <a:ext cx="76200" cy="1524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graphicFrame>
        <p:nvGraphicFramePr>
          <p:cNvPr id="1033" name="Object 79"/>
          <p:cNvGraphicFramePr>
            <a:graphicFrameLocks noChangeAspect="1"/>
          </p:cNvGraphicFramePr>
          <p:nvPr/>
        </p:nvGraphicFramePr>
        <p:xfrm>
          <a:off x="3962400" y="1906588"/>
          <a:ext cx="9001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" name="Clip" r:id="rId16" imgW="1180800" imgH="1200240" progId="MS_ClipArt_Gallery.2">
                  <p:embed/>
                </p:oleObj>
              </mc:Choice>
              <mc:Fallback>
                <p:oleObj name="Clip" r:id="rId16" imgW="1180800" imgH="120024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906588"/>
                        <a:ext cx="90011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" name="Object 80"/>
          <p:cNvGraphicFramePr>
            <a:graphicFrameLocks noChangeAspect="1"/>
          </p:cNvGraphicFramePr>
          <p:nvPr/>
        </p:nvGraphicFramePr>
        <p:xfrm>
          <a:off x="1905000" y="1906588"/>
          <a:ext cx="7620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" name="Clip" r:id="rId17" imgW="1087200" imgH="699480" progId="MS_ClipArt_Gallery.2">
                  <p:embed/>
                </p:oleObj>
              </mc:Choice>
              <mc:Fallback>
                <p:oleObj name="Clip" r:id="rId17" imgW="1087200" imgH="69948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906588"/>
                        <a:ext cx="762000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3" name="Line 81"/>
          <p:cNvSpPr>
            <a:spLocks noChangeShapeType="1"/>
          </p:cNvSpPr>
          <p:nvPr/>
        </p:nvSpPr>
        <p:spPr bwMode="auto">
          <a:xfrm flipH="1">
            <a:off x="6324600" y="4230688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94" name="Line 82"/>
          <p:cNvSpPr>
            <a:spLocks noChangeShapeType="1"/>
          </p:cNvSpPr>
          <p:nvPr/>
        </p:nvSpPr>
        <p:spPr bwMode="auto">
          <a:xfrm flipV="1">
            <a:off x="4371975" y="4678363"/>
            <a:ext cx="990600" cy="7620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95" name="Rectangle 83"/>
          <p:cNvSpPr>
            <a:spLocks noChangeArrowheads="1"/>
          </p:cNvSpPr>
          <p:nvPr/>
        </p:nvSpPr>
        <p:spPr bwMode="auto">
          <a:xfrm>
            <a:off x="2895600" y="4367213"/>
            <a:ext cx="1371600" cy="114300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096" name="Text Box 84"/>
          <p:cNvSpPr txBox="1">
            <a:spLocks noChangeArrowheads="1"/>
          </p:cNvSpPr>
          <p:nvPr/>
        </p:nvSpPr>
        <p:spPr bwMode="auto">
          <a:xfrm>
            <a:off x="4978400" y="4926013"/>
            <a:ext cx="1158875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1300" b="1"/>
              <a:t>zasolení</a:t>
            </a:r>
            <a:endParaRPr lang="en-US" altLang="cs-CZ" sz="1300" b="1"/>
          </a:p>
        </p:txBody>
      </p:sp>
      <p:sp>
        <p:nvSpPr>
          <p:cNvPr id="1097" name="Line 85"/>
          <p:cNvSpPr>
            <a:spLocks noChangeShapeType="1"/>
          </p:cNvSpPr>
          <p:nvPr/>
        </p:nvSpPr>
        <p:spPr bwMode="auto">
          <a:xfrm flipH="1" flipV="1">
            <a:off x="5410200" y="4595813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098" name="Freeform 86"/>
          <p:cNvSpPr>
            <a:spLocks/>
          </p:cNvSpPr>
          <p:nvPr/>
        </p:nvSpPr>
        <p:spPr bwMode="auto">
          <a:xfrm>
            <a:off x="5257800" y="4354513"/>
            <a:ext cx="165100" cy="165100"/>
          </a:xfrm>
          <a:custGeom>
            <a:avLst/>
            <a:gdLst>
              <a:gd name="T0" fmla="*/ 96 w 104"/>
              <a:gd name="T1" fmla="*/ 104 h 104"/>
              <a:gd name="T2" fmla="*/ 96 w 104"/>
              <a:gd name="T3" fmla="*/ 56 h 104"/>
              <a:gd name="T4" fmla="*/ 48 w 104"/>
              <a:gd name="T5" fmla="*/ 8 h 104"/>
              <a:gd name="T6" fmla="*/ 0 w 104"/>
              <a:gd name="T7" fmla="*/ 104 h 104"/>
              <a:gd name="T8" fmla="*/ 0 60000 65536"/>
              <a:gd name="T9" fmla="*/ 0 60000 65536"/>
              <a:gd name="T10" fmla="*/ 0 60000 65536"/>
              <a:gd name="T11" fmla="*/ 0 60000 65536"/>
              <a:gd name="T12" fmla="*/ 0 w 104"/>
              <a:gd name="T13" fmla="*/ 0 h 104"/>
              <a:gd name="T14" fmla="*/ 104 w 104"/>
              <a:gd name="T15" fmla="*/ 104 h 1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4" h="104">
                <a:moveTo>
                  <a:pt x="96" y="104"/>
                </a:moveTo>
                <a:cubicBezTo>
                  <a:pt x="100" y="88"/>
                  <a:pt x="104" y="72"/>
                  <a:pt x="96" y="56"/>
                </a:cubicBezTo>
                <a:cubicBezTo>
                  <a:pt x="88" y="40"/>
                  <a:pt x="64" y="0"/>
                  <a:pt x="48" y="8"/>
                </a:cubicBezTo>
                <a:cubicBezTo>
                  <a:pt x="32" y="16"/>
                  <a:pt x="8" y="88"/>
                  <a:pt x="0" y="10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099" name="Line 87"/>
          <p:cNvSpPr>
            <a:spLocks noChangeShapeType="1"/>
          </p:cNvSpPr>
          <p:nvPr/>
        </p:nvSpPr>
        <p:spPr bwMode="auto">
          <a:xfrm flipH="1" flipV="1">
            <a:off x="5257800" y="4519613"/>
            <a:ext cx="76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00" name="Rectangle 88"/>
          <p:cNvSpPr>
            <a:spLocks noChangeArrowheads="1"/>
          </p:cNvSpPr>
          <p:nvPr/>
        </p:nvSpPr>
        <p:spPr bwMode="auto">
          <a:xfrm>
            <a:off x="4267200" y="4824413"/>
            <a:ext cx="1752600" cy="38100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6797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50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26976"/>
          </a:xfrm>
        </p:spPr>
        <p:txBody>
          <a:bodyPr/>
          <a:lstStyle/>
          <a:p>
            <a:r>
              <a:rPr lang="cs-CZ" dirty="0" smtClean="0"/>
              <a:t>Stav půdy v ČR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196752"/>
            <a:ext cx="8064896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2400" dirty="0"/>
              <a:t>V ČR výrazně lepší podklady a informace než v jiných státech </a:t>
            </a:r>
            <a:r>
              <a:rPr lang="cs-CZ" sz="2400" dirty="0" smtClean="0"/>
              <a:t>EU.</a:t>
            </a:r>
            <a:endParaRPr lang="cs-CZ" sz="2400" dirty="0"/>
          </a:p>
          <a:p>
            <a:pPr marL="0" indent="0" algn="just">
              <a:buNone/>
            </a:pPr>
            <a:r>
              <a:rPr lang="cs-CZ" sz="2400" dirty="0"/>
              <a:t>Od roku 1937 ubylo téměř 800 tisíc ha zemědělské </a:t>
            </a:r>
            <a:r>
              <a:rPr lang="cs-CZ" sz="2400" dirty="0" smtClean="0"/>
              <a:t>půdy.</a:t>
            </a:r>
            <a:endParaRPr lang="cs-CZ" sz="2400" dirty="0"/>
          </a:p>
          <a:p>
            <a:pPr marL="0" indent="0" algn="just">
              <a:buNone/>
            </a:pPr>
            <a:r>
              <a:rPr lang="cs-CZ" sz="2400" dirty="0"/>
              <a:t>V posledních letech se úbytky </a:t>
            </a:r>
            <a:r>
              <a:rPr lang="cs-CZ" sz="2400" b="1" dirty="0"/>
              <a:t>zástavbou</a:t>
            </a:r>
            <a:r>
              <a:rPr lang="cs-CZ" sz="2400" dirty="0"/>
              <a:t> zrychlují; ubývají nejkvalitnější </a:t>
            </a:r>
            <a:r>
              <a:rPr lang="cs-CZ" sz="2400" dirty="0" smtClean="0"/>
              <a:t>půdy.</a:t>
            </a:r>
            <a:endParaRPr lang="cs-CZ" sz="2400" dirty="0"/>
          </a:p>
          <a:p>
            <a:pPr marL="0" indent="0" algn="just">
              <a:buNone/>
            </a:pPr>
            <a:r>
              <a:rPr lang="cs-CZ" sz="2400" dirty="0"/>
              <a:t>Nejzávažnější degradace: </a:t>
            </a:r>
            <a:r>
              <a:rPr lang="cs-CZ" sz="2400" b="1" dirty="0"/>
              <a:t>vodní eroze </a:t>
            </a:r>
            <a:r>
              <a:rPr lang="cs-CZ" sz="2400" dirty="0"/>
              <a:t>– ohroženo </a:t>
            </a:r>
            <a:r>
              <a:rPr lang="cs-CZ" sz="2400" dirty="0" smtClean="0"/>
              <a:t>50 % zemědělských půd</a:t>
            </a:r>
            <a:r>
              <a:rPr lang="cs-CZ" sz="2400" dirty="0"/>
              <a:t>, vážně poškozeno 450 000 ha</a:t>
            </a:r>
          </a:p>
          <a:p>
            <a:pPr marL="0" indent="0" algn="just">
              <a:buNone/>
            </a:pPr>
            <a:r>
              <a:rPr lang="cs-CZ" sz="2400" b="1" dirty="0"/>
              <a:t>Utužení</a:t>
            </a:r>
            <a:r>
              <a:rPr lang="cs-CZ" sz="2400" dirty="0"/>
              <a:t>: na 40 % </a:t>
            </a:r>
            <a:r>
              <a:rPr lang="cs-CZ" sz="2400" dirty="0" smtClean="0"/>
              <a:t>zemědělské půdy - omezena </a:t>
            </a:r>
            <a:r>
              <a:rPr lang="cs-CZ" sz="2400" dirty="0"/>
              <a:t>infiltrace a retence, zrychlený </a:t>
            </a:r>
            <a:r>
              <a:rPr lang="cs-CZ" sz="2400" dirty="0" smtClean="0"/>
              <a:t>odtok…</a:t>
            </a:r>
            <a:endParaRPr lang="cs-CZ" sz="2400" dirty="0"/>
          </a:p>
          <a:p>
            <a:pPr marL="0" indent="0" algn="just">
              <a:buNone/>
            </a:pPr>
            <a:r>
              <a:rPr lang="cs-CZ" sz="2400" dirty="0"/>
              <a:t>Půdy nejsou intoxikovány a </a:t>
            </a:r>
            <a:r>
              <a:rPr lang="cs-CZ" sz="2400" dirty="0" smtClean="0"/>
              <a:t>kontaminovány.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58321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ázek 4" descr="Kovářovsko_degrad_2.JPG"/>
          <p:cNvPicPr>
            <a:picLocks noChangeAspect="1"/>
          </p:cNvPicPr>
          <p:nvPr/>
        </p:nvPicPr>
        <p:blipFill>
          <a:blip r:embed="rId2" cstate="print">
            <a:lum bright="-20000"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08" b="5194"/>
          <a:stretch>
            <a:fillRect/>
          </a:stretch>
        </p:blipFill>
        <p:spPr bwMode="auto">
          <a:xfrm>
            <a:off x="941785" y="742950"/>
            <a:ext cx="7877176" cy="589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ovéPole 4"/>
          <p:cNvSpPr txBox="1">
            <a:spLocks noChangeArrowheads="1"/>
          </p:cNvSpPr>
          <p:nvPr/>
        </p:nvSpPr>
        <p:spPr bwMode="auto">
          <a:xfrm>
            <a:off x="1415655" y="1052513"/>
            <a:ext cx="49684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cs-CZ" altLang="cs-CZ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Degradace půdy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668659861"/>
              </p:ext>
            </p:extLst>
          </p:nvPr>
        </p:nvGraphicFramePr>
        <p:xfrm>
          <a:off x="743682" y="1592796"/>
          <a:ext cx="5310343" cy="3996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489972" y="1547813"/>
            <a:ext cx="2457450" cy="4081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cs-CZ" sz="2400" dirty="0">
                <a:solidFill>
                  <a:schemeClr val="bg1"/>
                </a:solidFill>
                <a:latin typeface="Calibri" pitchFamily="34" charset="0"/>
              </a:rPr>
              <a:t>Každý jednotlivý degradační proces vyvolává obvykle řetězovou reakci → projevy dalších degradačních procesů poškozujících půdu... </a:t>
            </a:r>
            <a:endParaRPr lang="cs-CZ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9462" name="TextovéPole 1"/>
          <p:cNvSpPr txBox="1">
            <a:spLocks noChangeArrowheads="1"/>
          </p:cNvSpPr>
          <p:nvPr/>
        </p:nvSpPr>
        <p:spPr bwMode="auto">
          <a:xfrm>
            <a:off x="2951560" y="3893345"/>
            <a:ext cx="9943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>
                <a:solidFill>
                  <a:srgbClr val="FFFF00"/>
                </a:solidFill>
                <a:latin typeface="Calibri" panose="020F0502020204030204" pitchFamily="34" charset="0"/>
              </a:rPr>
              <a:t>Příklad:</a:t>
            </a:r>
            <a:endParaRPr lang="cs-CZ" altLang="cs-CZ" sz="135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81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2814" y="404664"/>
            <a:ext cx="8229600" cy="782960"/>
          </a:xfrm>
        </p:spPr>
        <p:txBody>
          <a:bodyPr>
            <a:noAutofit/>
          </a:bodyPr>
          <a:lstStyle/>
          <a:p>
            <a:r>
              <a:rPr lang="cs-CZ" sz="3800" dirty="0" smtClean="0"/>
              <a:t>Význam půdy při hospodaření s vodou</a:t>
            </a:r>
            <a:endParaRPr lang="cs-CZ" sz="3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484784"/>
            <a:ext cx="8208912" cy="1368152"/>
          </a:xfrm>
        </p:spPr>
        <p:txBody>
          <a:bodyPr/>
          <a:lstStyle/>
          <a:p>
            <a:pPr marL="0" indent="0" algn="ctr">
              <a:spcBef>
                <a:spcPts val="1200"/>
              </a:spcBef>
              <a:buNone/>
            </a:pPr>
            <a:r>
              <a:rPr lang="cs-CZ" sz="2400" b="1" dirty="0" smtClean="0"/>
              <a:t>Půda v dobrém stavu je schopna účinně regulovat odtok vody z krajiny, a tím tlumit výskyt povodní i sucha.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cs-CZ" sz="2400" dirty="0" smtClean="0"/>
              <a:t>	nutnost ochrany mimoprodukčních funkcí půd</a:t>
            </a:r>
            <a:endParaRPr lang="cs-CZ" sz="2400" dirty="0"/>
          </a:p>
          <a:p>
            <a:pPr marL="0" indent="0" algn="just">
              <a:buNone/>
            </a:pPr>
            <a:endParaRPr lang="cs-CZ" dirty="0"/>
          </a:p>
        </p:txBody>
      </p:sp>
      <p:sp>
        <p:nvSpPr>
          <p:cNvPr id="4" name="Šipka doprava 3"/>
          <p:cNvSpPr/>
          <p:nvPr/>
        </p:nvSpPr>
        <p:spPr>
          <a:xfrm>
            <a:off x="296390" y="2506772"/>
            <a:ext cx="64807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395536" y="3789040"/>
            <a:ext cx="49685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/>
              <a:t>1 ha hluboké černozemě může akumulovat až 3500 m</a:t>
            </a:r>
            <a:r>
              <a:rPr lang="cs-CZ" sz="2800" b="1" baseline="30000" dirty="0"/>
              <a:t>3</a:t>
            </a:r>
            <a:r>
              <a:rPr lang="cs-CZ" sz="2800" b="1" dirty="0"/>
              <a:t> vody</a:t>
            </a:r>
          </a:p>
        </p:txBody>
      </p:sp>
      <p:pic>
        <p:nvPicPr>
          <p:cNvPr id="1027" name="Picture 3" descr="C:\Users\batysta.marek\Pictures\Foto TV\cernozem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885059"/>
            <a:ext cx="2736304" cy="395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3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619798" y="918506"/>
            <a:ext cx="504056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cs-CZ" sz="2400" dirty="0" smtClean="0"/>
              <a:t>- hloubka </a:t>
            </a:r>
            <a:r>
              <a:rPr lang="cs-CZ" sz="2400" dirty="0"/>
              <a:t>půdního profilu,</a:t>
            </a:r>
          </a:p>
          <a:p>
            <a:pPr>
              <a:lnSpc>
                <a:spcPct val="130000"/>
              </a:lnSpc>
            </a:pPr>
            <a:r>
              <a:rPr lang="cs-CZ" sz="2400" dirty="0" smtClean="0"/>
              <a:t>- pórovitost </a:t>
            </a:r>
            <a:r>
              <a:rPr lang="cs-CZ" sz="2400" dirty="0"/>
              <a:t>půdy,</a:t>
            </a:r>
          </a:p>
          <a:p>
            <a:pPr>
              <a:lnSpc>
                <a:spcPct val="130000"/>
              </a:lnSpc>
            </a:pPr>
            <a:r>
              <a:rPr lang="cs-CZ" sz="2400" dirty="0" smtClean="0"/>
              <a:t>- utužení </a:t>
            </a:r>
            <a:r>
              <a:rPr lang="cs-CZ" sz="2400" dirty="0"/>
              <a:t>půdy,</a:t>
            </a:r>
          </a:p>
          <a:p>
            <a:pPr>
              <a:lnSpc>
                <a:spcPct val="130000"/>
              </a:lnSpc>
            </a:pPr>
            <a:r>
              <a:rPr lang="cs-CZ" sz="2400" dirty="0" smtClean="0"/>
              <a:t>- obsah </a:t>
            </a:r>
            <a:r>
              <a:rPr lang="cs-CZ" sz="2400" dirty="0"/>
              <a:t>organické hmoty,</a:t>
            </a:r>
          </a:p>
          <a:p>
            <a:pPr>
              <a:lnSpc>
                <a:spcPct val="130000"/>
              </a:lnSpc>
            </a:pPr>
            <a:r>
              <a:rPr lang="cs-CZ" sz="2400" dirty="0" smtClean="0"/>
              <a:t>- struktura </a:t>
            </a:r>
            <a:r>
              <a:rPr lang="cs-CZ" sz="2400" dirty="0"/>
              <a:t>půdy a stabilita </a:t>
            </a:r>
            <a:r>
              <a:rPr lang="cs-CZ" sz="2400" dirty="0" smtClean="0"/>
              <a:t>agregátů</a:t>
            </a:r>
            <a:r>
              <a:rPr lang="cs-CZ" sz="2400" dirty="0"/>
              <a:t>,</a:t>
            </a:r>
          </a:p>
          <a:p>
            <a:pPr>
              <a:lnSpc>
                <a:spcPct val="130000"/>
              </a:lnSpc>
            </a:pPr>
            <a:r>
              <a:rPr lang="cs-CZ" sz="2400" dirty="0" smtClean="0"/>
              <a:t>- poškození </a:t>
            </a:r>
            <a:r>
              <a:rPr lang="cs-CZ" sz="2400" dirty="0"/>
              <a:t>půdy erozí</a:t>
            </a:r>
            <a:r>
              <a:rPr lang="cs-CZ" sz="2400" dirty="0" smtClean="0"/>
              <a:t>,</a:t>
            </a:r>
          </a:p>
          <a:p>
            <a:pPr>
              <a:lnSpc>
                <a:spcPct val="130000"/>
              </a:lnSpc>
            </a:pPr>
            <a:r>
              <a:rPr lang="cs-CZ" sz="2400" dirty="0" smtClean="0"/>
              <a:t>- funkční x poškozené meliorace </a:t>
            </a:r>
            <a:r>
              <a:rPr lang="cs-CZ" sz="2400" dirty="0"/>
              <a:t>aj.</a:t>
            </a: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cs-CZ" sz="2400" u="sng" dirty="0"/>
              <a:t>Tyto vlastnosti ovlivňují</a:t>
            </a:r>
            <a:r>
              <a:rPr lang="cs-CZ" sz="2400" dirty="0"/>
              <a:t>:</a:t>
            </a:r>
          </a:p>
          <a:p>
            <a:pPr>
              <a:lnSpc>
                <a:spcPct val="130000"/>
              </a:lnSpc>
            </a:pPr>
            <a:r>
              <a:rPr lang="cs-CZ" sz="2400" dirty="0" smtClean="0"/>
              <a:t>- infiltraci </a:t>
            </a:r>
            <a:r>
              <a:rPr lang="cs-CZ" sz="2400" dirty="0"/>
              <a:t>vody do půdy</a:t>
            </a:r>
          </a:p>
          <a:p>
            <a:pPr>
              <a:lnSpc>
                <a:spcPct val="130000"/>
              </a:lnSpc>
            </a:pPr>
            <a:r>
              <a:rPr lang="cs-CZ" sz="2400" dirty="0" smtClean="0"/>
              <a:t>- akumulaci </a:t>
            </a:r>
            <a:r>
              <a:rPr lang="cs-CZ" sz="2400" dirty="0"/>
              <a:t>a retenci vody v </a:t>
            </a:r>
            <a:r>
              <a:rPr lang="cs-CZ" sz="2400" dirty="0" smtClean="0"/>
              <a:t>půdě</a:t>
            </a:r>
            <a:endParaRPr lang="cs-CZ" sz="2400" dirty="0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57798" y="79123"/>
            <a:ext cx="8435280" cy="611088"/>
          </a:xfrm>
        </p:spPr>
        <p:txBody>
          <a:bodyPr>
            <a:noAutofit/>
          </a:bodyPr>
          <a:lstStyle/>
          <a:p>
            <a:r>
              <a:rPr lang="cs-CZ" sz="3200" dirty="0" smtClean="0"/>
              <a:t>Vlastnosti půdy ovlivňující hospodaření s vodou</a:t>
            </a:r>
            <a:endParaRPr lang="cs-CZ" sz="3200" dirty="0"/>
          </a:p>
        </p:txBody>
      </p:sp>
      <p:pic>
        <p:nvPicPr>
          <p:cNvPr id="2050" name="Picture 2" descr="C:\Users\batysta.marek\Pictures\FOTO Pavel\Foto Slovník\Výběr 40\Krusne h. potok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464" y="1268760"/>
            <a:ext cx="2813044" cy="520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53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altLang="cs-CZ" smtClean="0"/>
          </a:p>
        </p:txBody>
      </p:sp>
      <p:sp>
        <p:nvSpPr>
          <p:cNvPr id="1433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altLang="cs-CZ" smtClean="0"/>
          </a:p>
        </p:txBody>
      </p:sp>
      <p:pic>
        <p:nvPicPr>
          <p:cNvPr id="14340" name="Picture 2" descr="F:\2015\IMG_20151017_1422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0"/>
            <a:ext cx="5786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046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334529" y="358451"/>
            <a:ext cx="59868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dirty="0">
                <a:latin typeface="+mj-lt"/>
              </a:rPr>
              <a:t>Charakteristiky zemědělských půd z hlediska jejich retence a způsobu hospodaření</a:t>
            </a:r>
          </a:p>
        </p:txBody>
      </p:sp>
      <p:sp>
        <p:nvSpPr>
          <p:cNvPr id="3" name="Obdélník 2"/>
          <p:cNvSpPr/>
          <p:nvPr/>
        </p:nvSpPr>
        <p:spPr>
          <a:xfrm>
            <a:off x="898953" y="1242512"/>
            <a:ext cx="6858000" cy="54006"/>
          </a:xfrm>
          <a:prstGeom prst="rect">
            <a:avLst/>
          </a:prstGeom>
          <a:gradFill flip="none" rotWithShape="1">
            <a:gsLst>
              <a:gs pos="0">
                <a:srgbClr val="FBE4AE"/>
              </a:gs>
              <a:gs pos="0">
                <a:srgbClr val="BD922A"/>
              </a:gs>
              <a:gs pos="100000">
                <a:srgbClr val="FAE3B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 dirty="0">
              <a:solidFill>
                <a:prstClr val="white"/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10741" y="1605332"/>
            <a:ext cx="608999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/>
              <a:t>Celková možná kapacita (retenční schopnost) zemědělských půd v ČR:</a:t>
            </a:r>
          </a:p>
          <a:p>
            <a:endParaRPr lang="cs-CZ" sz="2000" dirty="0"/>
          </a:p>
          <a:p>
            <a:r>
              <a:rPr lang="cs-CZ" sz="2000" b="1" dirty="0"/>
              <a:t>8 400 000 000 m</a:t>
            </a:r>
            <a:r>
              <a:rPr lang="cs-CZ" sz="2000" b="1" baseline="30000" dirty="0"/>
              <a:t>3</a:t>
            </a:r>
            <a:r>
              <a:rPr lang="cs-CZ" sz="2000" b="1" dirty="0"/>
              <a:t> vody</a:t>
            </a:r>
          </a:p>
          <a:p>
            <a:endParaRPr lang="cs-CZ" sz="2000" dirty="0"/>
          </a:p>
          <a:p>
            <a:r>
              <a:rPr lang="cs-CZ" sz="2000" dirty="0"/>
              <a:t>Skutečný stav vzhledem k poškození erozí, utužení půd, </a:t>
            </a:r>
            <a:r>
              <a:rPr lang="cs-CZ" sz="2000" dirty="0" err="1"/>
              <a:t>dehumifikaci</a:t>
            </a:r>
            <a:r>
              <a:rPr lang="cs-CZ" sz="2000" dirty="0"/>
              <a:t> a ztrátě biologické aktivity půd:</a:t>
            </a:r>
          </a:p>
          <a:p>
            <a:endParaRPr lang="cs-CZ" sz="2000" dirty="0"/>
          </a:p>
          <a:p>
            <a:r>
              <a:rPr lang="cs-CZ" sz="2000" b="1" dirty="0"/>
              <a:t>5 040 000 000 m</a:t>
            </a:r>
            <a:r>
              <a:rPr lang="cs-CZ" sz="2000" b="1" baseline="30000" dirty="0"/>
              <a:t>3</a:t>
            </a:r>
            <a:r>
              <a:rPr lang="cs-CZ" sz="2000" b="1" dirty="0"/>
              <a:t> vody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357" y="3461437"/>
            <a:ext cx="3188043" cy="2391032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439109" y="5805264"/>
            <a:ext cx="368231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50" b="1" dirty="0">
                <a:solidFill>
                  <a:srgbClr val="FF0000"/>
                </a:solidFill>
              </a:rPr>
              <a:t>Rozdíl 3 360 000 000  m</a:t>
            </a:r>
            <a:r>
              <a:rPr lang="cs-CZ" sz="1650" b="1" baseline="30000" dirty="0">
                <a:solidFill>
                  <a:srgbClr val="FF0000"/>
                </a:solidFill>
              </a:rPr>
              <a:t>3</a:t>
            </a:r>
            <a:r>
              <a:rPr lang="cs-CZ" sz="1650" b="1" dirty="0">
                <a:solidFill>
                  <a:srgbClr val="FF0000"/>
                </a:solidFill>
              </a:rPr>
              <a:t> vody</a:t>
            </a:r>
          </a:p>
          <a:p>
            <a:endParaRPr lang="cs-CZ" sz="1650" dirty="0"/>
          </a:p>
        </p:txBody>
      </p:sp>
      <p:sp>
        <p:nvSpPr>
          <p:cNvPr id="7" name="Šipka dolů 6"/>
          <p:cNvSpPr/>
          <p:nvPr/>
        </p:nvSpPr>
        <p:spPr>
          <a:xfrm>
            <a:off x="1475656" y="4990608"/>
            <a:ext cx="228601" cy="528674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/>
          </a:p>
        </p:txBody>
      </p:sp>
    </p:spTree>
    <p:extLst>
      <p:ext uri="{BB962C8B-B14F-4D97-AF65-F5344CB8AC3E}">
        <p14:creationId xmlns:p14="http://schemas.microsoft.com/office/powerpoint/2010/main" val="254074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8128" y="2126089"/>
            <a:ext cx="7937072" cy="2528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cs-CZ" dirty="0"/>
              <a:t>Při dodávání organické hmoty do půdy dle pokynu </a:t>
            </a:r>
            <a:r>
              <a:rPr lang="cs-CZ" b="1" dirty="0">
                <a:solidFill>
                  <a:schemeClr val="accent6">
                    <a:lumMod val="50000"/>
                  </a:schemeClr>
                </a:solidFill>
              </a:rPr>
              <a:t>www.organickahmota.cz</a:t>
            </a:r>
            <a:r>
              <a:rPr lang="cs-CZ" dirty="0"/>
              <a:t>, aplikaci POT (</a:t>
            </a:r>
            <a:r>
              <a:rPr lang="cs-CZ" dirty="0" err="1"/>
              <a:t>půdoochranné</a:t>
            </a:r>
            <a:r>
              <a:rPr lang="cs-CZ" dirty="0"/>
              <a:t> technologie), podpoře víceletých pícnin apod.) lze očekávat zlepšení stavu (z původních 5 040 000 000 m</a:t>
            </a:r>
            <a:r>
              <a:rPr lang="cs-CZ" baseline="30000" dirty="0"/>
              <a:t>3</a:t>
            </a:r>
            <a:r>
              <a:rPr lang="cs-CZ" dirty="0"/>
              <a:t> vody):</a:t>
            </a:r>
          </a:p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cs-CZ" dirty="0"/>
              <a:t>Do roka: 6 500 000 000 m</a:t>
            </a:r>
            <a:r>
              <a:rPr lang="cs-CZ" baseline="30000" dirty="0"/>
              <a:t>3</a:t>
            </a:r>
            <a:r>
              <a:rPr lang="cs-CZ" dirty="0"/>
              <a:t> vody</a:t>
            </a:r>
          </a:p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cs-CZ" dirty="0"/>
              <a:t>Do tří let: 6 800 000 000 m</a:t>
            </a:r>
            <a:r>
              <a:rPr lang="cs-CZ" baseline="30000" dirty="0"/>
              <a:t>3</a:t>
            </a:r>
            <a:r>
              <a:rPr lang="cs-CZ" dirty="0"/>
              <a:t> vody</a:t>
            </a:r>
          </a:p>
          <a:p>
            <a:pPr>
              <a:lnSpc>
                <a:spcPct val="150000"/>
              </a:lnSpc>
              <a:spcBef>
                <a:spcPts val="450"/>
              </a:spcBef>
            </a:pPr>
            <a:r>
              <a:rPr lang="cs-CZ" dirty="0"/>
              <a:t>Do deseti let: 7 100 000 000 m</a:t>
            </a:r>
            <a:r>
              <a:rPr lang="cs-CZ" baseline="30000" dirty="0"/>
              <a:t>3</a:t>
            </a:r>
            <a:r>
              <a:rPr lang="cs-CZ" dirty="0"/>
              <a:t> vody</a:t>
            </a:r>
          </a:p>
        </p:txBody>
      </p:sp>
      <p:sp>
        <p:nvSpPr>
          <p:cNvPr id="3" name="Obdélník 2"/>
          <p:cNvSpPr/>
          <p:nvPr/>
        </p:nvSpPr>
        <p:spPr>
          <a:xfrm>
            <a:off x="926757" y="1172475"/>
            <a:ext cx="64996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dirty="0">
                <a:latin typeface="+mj-lt"/>
              </a:rPr>
              <a:t>Odhad dopadů optimalizace hospodaření na retenční schopnost půdy</a:t>
            </a:r>
          </a:p>
        </p:txBody>
      </p:sp>
      <p:sp>
        <p:nvSpPr>
          <p:cNvPr id="4" name="Obdélník 3"/>
          <p:cNvSpPr/>
          <p:nvPr/>
        </p:nvSpPr>
        <p:spPr>
          <a:xfrm>
            <a:off x="815546" y="1978100"/>
            <a:ext cx="6858000" cy="54006"/>
          </a:xfrm>
          <a:prstGeom prst="rect">
            <a:avLst/>
          </a:prstGeom>
          <a:gradFill flip="none" rotWithShape="1">
            <a:gsLst>
              <a:gs pos="0">
                <a:srgbClr val="FBE4AE"/>
              </a:gs>
              <a:gs pos="0">
                <a:srgbClr val="BD922A"/>
              </a:gs>
              <a:gs pos="100000">
                <a:srgbClr val="FAE3B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 dirty="0">
              <a:solidFill>
                <a:prstClr val="white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858" y="3756349"/>
            <a:ext cx="3111176" cy="207411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785" y="3756349"/>
            <a:ext cx="1562586" cy="2083448"/>
          </a:xfrm>
          <a:prstGeom prst="rect">
            <a:avLst/>
          </a:prstGeom>
        </p:spPr>
      </p:pic>
      <p:sp>
        <p:nvSpPr>
          <p:cNvPr id="7" name="Šipka dolů 6"/>
          <p:cNvSpPr/>
          <p:nvPr/>
        </p:nvSpPr>
        <p:spPr>
          <a:xfrm>
            <a:off x="1714565" y="5060435"/>
            <a:ext cx="244928" cy="32909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/>
          </a:p>
        </p:txBody>
      </p:sp>
      <p:sp>
        <p:nvSpPr>
          <p:cNvPr id="8" name="TextovéPole 7"/>
          <p:cNvSpPr txBox="1"/>
          <p:nvPr/>
        </p:nvSpPr>
        <p:spPr>
          <a:xfrm>
            <a:off x="352580" y="5635160"/>
            <a:ext cx="301411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350" b="1" dirty="0">
                <a:solidFill>
                  <a:srgbClr val="FF0000"/>
                </a:solidFill>
              </a:rPr>
              <a:t>Nejvyšší efekt hned po aplikaci zlepšujícího opatření v prvním roce.</a:t>
            </a:r>
          </a:p>
          <a:p>
            <a:pPr algn="ctr"/>
            <a:endParaRPr lang="cs-CZ" sz="1350" dirty="0"/>
          </a:p>
        </p:txBody>
      </p:sp>
    </p:spTree>
    <p:extLst>
      <p:ext uri="{BB962C8B-B14F-4D97-AF65-F5344CB8AC3E}">
        <p14:creationId xmlns:p14="http://schemas.microsoft.com/office/powerpoint/2010/main" val="303841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0"/>
            <a:ext cx="9144000" cy="981075"/>
          </a:xfrm>
          <a:prstGeom prst="rect">
            <a:avLst/>
          </a:prstGeom>
          <a:solidFill>
            <a:srgbClr val="5F2E05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cs-CZ"/>
          </a:p>
        </p:txBody>
      </p:sp>
      <p:sp>
        <p:nvSpPr>
          <p:cNvPr id="9219" name="TextovéPole 4"/>
          <p:cNvSpPr txBox="1">
            <a:spLocks noChangeArrowheads="1"/>
          </p:cNvSpPr>
          <p:nvPr/>
        </p:nvSpPr>
        <p:spPr bwMode="auto">
          <a:xfrm>
            <a:off x="363538" y="260350"/>
            <a:ext cx="66246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>
                <a:solidFill>
                  <a:schemeClr val="bg1"/>
                </a:solidFill>
                <a:latin typeface="Arial" panose="020B0604020202020204" pitchFamily="34" charset="0"/>
              </a:rPr>
              <a:t>Zábor půdy - historie</a:t>
            </a:r>
          </a:p>
        </p:txBody>
      </p:sp>
      <p:sp>
        <p:nvSpPr>
          <p:cNvPr id="9242" name="TextovéPole 5"/>
          <p:cNvSpPr txBox="1">
            <a:spLocks noChangeArrowheads="1"/>
          </p:cNvSpPr>
          <p:nvPr/>
        </p:nvSpPr>
        <p:spPr bwMode="auto">
          <a:xfrm>
            <a:off x="208573" y="3844925"/>
            <a:ext cx="5441950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u="sng" dirty="0" smtClean="0">
                <a:latin typeface="Arial" panose="020B0604020202020204" pitchFamily="34" charset="0"/>
              </a:rPr>
              <a:t>Ztráta retenční kapacity záborem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 u="sng" dirty="0">
              <a:latin typeface="Arial" panose="020B0604020202020204" pitchFamily="34" charset="0"/>
            </a:endParaRPr>
          </a:p>
          <a:p>
            <a:pPr algn="ctr">
              <a:buNone/>
              <a:defRPr/>
            </a:pPr>
            <a:r>
              <a:rPr lang="cs-CZ" sz="2400" b="1" dirty="0">
                <a:solidFill>
                  <a:srgbClr val="FF0000"/>
                </a:solidFill>
              </a:rPr>
              <a:t>Od roku 1938 se díky záborům zemědělských </a:t>
            </a:r>
            <a:r>
              <a:rPr lang="cs-CZ" sz="2400" b="1" dirty="0" smtClean="0">
                <a:solidFill>
                  <a:srgbClr val="FF0000"/>
                </a:solidFill>
              </a:rPr>
              <a:t>půd </a:t>
            </a:r>
            <a:r>
              <a:rPr lang="cs-CZ" sz="2400" b="1" dirty="0">
                <a:solidFill>
                  <a:srgbClr val="FF0000"/>
                </a:solidFill>
              </a:rPr>
              <a:t>snížila retenční kapacita krajiny ČR </a:t>
            </a:r>
          </a:p>
          <a:p>
            <a:pPr algn="ctr">
              <a:buNone/>
              <a:defRPr/>
            </a:pPr>
            <a:r>
              <a:rPr lang="cs-CZ" sz="2400" b="1" dirty="0">
                <a:solidFill>
                  <a:srgbClr val="FF0000"/>
                </a:solidFill>
              </a:rPr>
              <a:t>o cca 2,4 miliardy kubíků vody</a:t>
            </a:r>
          </a:p>
        </p:txBody>
      </p:sp>
      <p:sp>
        <p:nvSpPr>
          <p:cNvPr id="9243" name="Obdélník 6"/>
          <p:cNvSpPr>
            <a:spLocks noChangeArrowheads="1"/>
          </p:cNvSpPr>
          <p:nvPr/>
        </p:nvSpPr>
        <p:spPr bwMode="auto">
          <a:xfrm>
            <a:off x="363538" y="1412875"/>
            <a:ext cx="809625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cs-CZ" altLang="cs-CZ" sz="2200">
                <a:latin typeface="Arial" panose="020B0604020202020204" pitchFamily="34" charset="0"/>
              </a:rPr>
              <a:t>od roku 1950 se rozloha měst zvýšila cca o 78 %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cs-CZ" altLang="cs-CZ" sz="2200">
                <a:latin typeface="Arial" panose="020B0604020202020204" pitchFamily="34" charset="0"/>
              </a:rPr>
              <a:t>celkový úbytek zemědělské půdy od roku 1927 činí 846 tis. ha, tj. </a:t>
            </a:r>
            <a:r>
              <a:rPr lang="cs-CZ" altLang="cs-CZ" sz="2200" b="1">
                <a:latin typeface="Arial" panose="020B0604020202020204" pitchFamily="34" charset="0"/>
              </a:rPr>
              <a:t>20 % zemědělské půdy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cs-CZ" altLang="cs-CZ" sz="2200">
                <a:latin typeface="Arial" panose="020B0604020202020204" pitchFamily="34" charset="0"/>
              </a:rPr>
              <a:t>k největším úbytkům docházelo v období 50. – 70. let 20. st. v důsledku záboru zemědělské půdy pro stavební a důlní činnost</a:t>
            </a:r>
          </a:p>
        </p:txBody>
      </p:sp>
      <p:pic>
        <p:nvPicPr>
          <p:cNvPr id="7" name="Zástupný symbol pro obsah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8116" y="3712308"/>
            <a:ext cx="3817595" cy="290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2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8" name="Text Box 4"/>
          <p:cNvSpPr txBox="1">
            <a:spLocks noChangeArrowheads="1"/>
          </p:cNvSpPr>
          <p:nvPr/>
        </p:nvSpPr>
        <p:spPr bwMode="auto">
          <a:xfrm>
            <a:off x="1547813" y="1916113"/>
            <a:ext cx="57848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sz="2800" b="1" i="1">
                <a:solidFill>
                  <a:schemeClr val="accent2"/>
                </a:solidFill>
              </a:rPr>
              <a:t>Nepropustné překrývání povrchu</a:t>
            </a:r>
          </a:p>
        </p:txBody>
      </p:sp>
      <p:sp>
        <p:nvSpPr>
          <p:cNvPr id="246789" name="Text Box 5"/>
          <p:cNvSpPr txBox="1">
            <a:spLocks noChangeArrowheads="1"/>
          </p:cNvSpPr>
          <p:nvPr/>
        </p:nvSpPr>
        <p:spPr bwMode="auto">
          <a:xfrm>
            <a:off x="395288" y="3213100"/>
            <a:ext cx="8529637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sz="2400" b="1"/>
              <a:t>Členské státy přijmou vhodná opatření pro </a:t>
            </a:r>
            <a:r>
              <a:rPr lang="cs-CZ" altLang="cs-CZ" sz="2400" b="1">
                <a:solidFill>
                  <a:srgbClr val="FF0000"/>
                </a:solidFill>
              </a:rPr>
              <a:t>omezení </a:t>
            </a:r>
          </a:p>
          <a:p>
            <a:pPr eaLnBrk="1" hangingPunct="1"/>
            <a:r>
              <a:rPr lang="cs-CZ" altLang="cs-CZ" sz="2400" b="1">
                <a:solidFill>
                  <a:srgbClr val="FF0000"/>
                </a:solidFill>
              </a:rPr>
              <a:t>nepropustného překrývání povrchu</a:t>
            </a:r>
            <a:r>
              <a:rPr lang="cs-CZ" altLang="cs-CZ" sz="2400" b="1"/>
              <a:t> nebo tam, kde </a:t>
            </a:r>
          </a:p>
          <a:p>
            <a:pPr eaLnBrk="1" hangingPunct="1"/>
            <a:r>
              <a:rPr lang="cs-CZ" altLang="cs-CZ" sz="2400" b="1"/>
              <a:t>nepropustné  překrytí povrchu má být provedeno, pro </a:t>
            </a:r>
          </a:p>
          <a:p>
            <a:pPr eaLnBrk="1" hangingPunct="1"/>
            <a:r>
              <a:rPr lang="cs-CZ" altLang="cs-CZ" sz="2400" b="1"/>
              <a:t>zmírnění jeho účinků, zejména pomocí využití takových </a:t>
            </a:r>
          </a:p>
          <a:p>
            <a:pPr eaLnBrk="1" hangingPunct="1"/>
            <a:r>
              <a:rPr lang="cs-CZ" altLang="cs-CZ" sz="2400" b="1"/>
              <a:t>technologií výstavby a stavebních výrobků, které umožní </a:t>
            </a:r>
          </a:p>
          <a:p>
            <a:pPr eaLnBrk="1" hangingPunct="1"/>
            <a:r>
              <a:rPr lang="cs-CZ" altLang="cs-CZ" sz="2400" b="1"/>
              <a:t>zachování co největšího množství těchto funkcí</a:t>
            </a:r>
          </a:p>
        </p:txBody>
      </p:sp>
    </p:spTree>
    <p:extLst>
      <p:ext uri="{BB962C8B-B14F-4D97-AF65-F5344CB8AC3E}">
        <p14:creationId xmlns:p14="http://schemas.microsoft.com/office/powerpoint/2010/main" val="318020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246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46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8" grpId="0"/>
      <p:bldP spid="24678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599" y="609600"/>
            <a:ext cx="7488196" cy="1320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cs-CZ" altLang="cs-CZ" sz="3200" dirty="0" smtClean="0">
                <a:solidFill>
                  <a:srgbClr val="FF0000"/>
                </a:solidFill>
              </a:rPr>
              <a:t>Z ročního úbytku zemědělské půdy cca 12 – 15 ha (př. v roce 2007 v rozsahu 5 226 ha)   bylo:</a:t>
            </a:r>
            <a:br>
              <a:rPr lang="cs-CZ" altLang="cs-CZ" sz="3200" dirty="0" smtClean="0">
                <a:solidFill>
                  <a:srgbClr val="FF0000"/>
                </a:solidFill>
              </a:rPr>
            </a:br>
            <a:endParaRPr lang="cs-CZ" altLang="cs-CZ" sz="3200" dirty="0" smtClean="0">
              <a:solidFill>
                <a:srgbClr val="FF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cs-CZ" altLang="cs-CZ" sz="2800" dirty="0" smtClean="0"/>
              <a:t>15,0 % pro bytovou výstavbu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dirty="0" smtClean="0"/>
              <a:t>23,7 % pro průmyslovou výstavbu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dirty="0" smtClean="0"/>
              <a:t>25,5 % pro těžbu nerostů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dirty="0" smtClean="0"/>
              <a:t>11,8 % pro dopravu a sítě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dirty="0" smtClean="0"/>
              <a:t>  3,6 % pro vodní hospodářství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dirty="0" smtClean="0"/>
              <a:t>  4,9 % pro rekreaci a sport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dirty="0" smtClean="0"/>
              <a:t>  7,8 % pro následné zalesnění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dirty="0" smtClean="0"/>
              <a:t>  7,7 % pro ostatní </a:t>
            </a:r>
          </a:p>
          <a:p>
            <a:pPr eaLnBrk="1" hangingPunct="1">
              <a:lnSpc>
                <a:spcPct val="90000"/>
              </a:lnSpc>
            </a:pPr>
            <a:endParaRPr lang="cs-CZ" altLang="cs-CZ" sz="2800" dirty="0" smtClean="0"/>
          </a:p>
          <a:p>
            <a:pPr eaLnBrk="1" hangingPunct="1">
              <a:lnSpc>
                <a:spcPct val="90000"/>
              </a:lnSpc>
            </a:pPr>
            <a:endParaRPr lang="cs-CZ" alt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43747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Text Box 2"/>
          <p:cNvSpPr txBox="1">
            <a:spLocks noChangeArrowheads="1"/>
          </p:cNvSpPr>
          <p:nvPr/>
        </p:nvSpPr>
        <p:spPr bwMode="auto">
          <a:xfrm>
            <a:off x="1331913" y="620713"/>
            <a:ext cx="6548437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cs-CZ" altLang="cs-CZ" sz="3200" b="1">
                <a:solidFill>
                  <a:schemeClr val="accent2"/>
                </a:solidFill>
              </a:rPr>
              <a:t>Expanze zastavěného území</a:t>
            </a:r>
            <a:r>
              <a:rPr lang="cs-CZ" altLang="cs-CZ" sz="3200" b="1"/>
              <a:t> </a:t>
            </a:r>
          </a:p>
          <a:p>
            <a:pPr algn="ctr" eaLnBrk="1" hangingPunct="1"/>
            <a:r>
              <a:rPr lang="cs-CZ" altLang="cs-CZ" sz="2400" b="1"/>
              <a:t>(blokování vodních a geochemických cyklů)</a:t>
            </a:r>
          </a:p>
        </p:txBody>
      </p:sp>
      <p:pic>
        <p:nvPicPr>
          <p:cNvPr id="267267" name="Picture 3" descr="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989138"/>
            <a:ext cx="5184775" cy="4471987"/>
          </a:xfrm>
          <a:prstGeom prst="rect">
            <a:avLst/>
          </a:prstGeom>
          <a:solidFill>
            <a:schemeClr val="tx2"/>
          </a:solidFill>
          <a:ln w="762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535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267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1000"/>
                                        <p:tgtEl>
                                          <p:spTgt spid="267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314" name="Picture 2" descr="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101725"/>
            <a:ext cx="7561262" cy="53736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0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269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/>
          <p:cNvSpPr>
            <a:spLocks noGrp="1"/>
          </p:cNvSpPr>
          <p:nvPr>
            <p:ph type="title"/>
          </p:nvPr>
        </p:nvSpPr>
        <p:spPr>
          <a:xfrm>
            <a:off x="179388" y="115888"/>
            <a:ext cx="8229600" cy="346075"/>
          </a:xfrm>
        </p:spPr>
        <p:txBody>
          <a:bodyPr>
            <a:normAutofit fontScale="90000"/>
          </a:bodyPr>
          <a:lstStyle/>
          <a:p>
            <a:r>
              <a:rPr lang="cs-CZ" altLang="cs-CZ" sz="2400" smtClean="0">
                <a:solidFill>
                  <a:srgbClr val="0070C0"/>
                </a:solidFill>
              </a:rPr>
              <a:t>Typický vývoj území za deset let</a:t>
            </a:r>
          </a:p>
        </p:txBody>
      </p:sp>
      <p:pic>
        <p:nvPicPr>
          <p:cNvPr id="24579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620713"/>
            <a:ext cx="8947150" cy="6086475"/>
          </a:xfrm>
        </p:spPr>
      </p:pic>
    </p:spTree>
    <p:extLst>
      <p:ext uri="{BB962C8B-B14F-4D97-AF65-F5344CB8AC3E}">
        <p14:creationId xmlns:p14="http://schemas.microsoft.com/office/powerpoint/2010/main" val="136978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altLang="cs-CZ" smtClean="0"/>
          </a:p>
        </p:txBody>
      </p:sp>
      <p:pic>
        <p:nvPicPr>
          <p:cNvPr id="26627" name="Picture 3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2413" y="-150813"/>
            <a:ext cx="9577388" cy="71675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590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zápatí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400" smtClean="0">
                <a:solidFill>
                  <a:srgbClr val="000000"/>
                </a:solidFill>
              </a:rPr>
              <a:t>vopravil.jan@vumop.cz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11950700" cy="684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89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54285" y="874036"/>
            <a:ext cx="6893619" cy="550190"/>
          </a:xfr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cs-CZ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Činnost oddělení</a:t>
            </a:r>
          </a:p>
        </p:txBody>
      </p:sp>
      <p:cxnSp>
        <p:nvCxnSpPr>
          <p:cNvPr id="17" name="Přímá spojnice 16"/>
          <p:cNvCxnSpPr/>
          <p:nvPr/>
        </p:nvCxnSpPr>
        <p:spPr>
          <a:xfrm flipV="1">
            <a:off x="334854" y="1292678"/>
            <a:ext cx="8411819" cy="6363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délník 1"/>
          <p:cNvSpPr/>
          <p:nvPr/>
        </p:nvSpPr>
        <p:spPr>
          <a:xfrm>
            <a:off x="254285" y="162628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cs-CZ" sz="135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Zajištění vývoje, provozu, vyhodnocování událostí a zpracování údajů z databáze webového portálu „Monitoring eroze zemědělské půdy“ </a:t>
            </a:r>
            <a:r>
              <a:rPr lang="cs-CZ" sz="13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základě Příkazu č. 15/2012 ministra zemědělství.</a:t>
            </a:r>
            <a:endParaRPr lang="cs-CZ" sz="135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11" y="2754870"/>
            <a:ext cx="4370786" cy="3094928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9683" y="1517431"/>
            <a:ext cx="3357857" cy="2393572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1388" y="3113439"/>
            <a:ext cx="3285286" cy="273635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10" name="Nadpis 3"/>
          <p:cNvSpPr txBox="1">
            <a:spLocks/>
          </p:cNvSpPr>
          <p:nvPr/>
        </p:nvSpPr>
        <p:spPr>
          <a:xfrm>
            <a:off x="-31237" y="874036"/>
            <a:ext cx="9144000" cy="550190"/>
          </a:xfrm>
          <a:prstGeom prst="rect">
            <a:avLst/>
          </a:prstGeom>
          <a:solidFill>
            <a:schemeClr val="accent1"/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cs-CZ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Monitoring eroze zemědělské půdy</a:t>
            </a:r>
            <a:endParaRPr lang="cs-CZ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37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54285" y="874036"/>
            <a:ext cx="6893619" cy="550190"/>
          </a:xfr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cs-CZ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Činnost oddělení</a:t>
            </a:r>
          </a:p>
        </p:txBody>
      </p:sp>
      <p:cxnSp>
        <p:nvCxnSpPr>
          <p:cNvPr id="17" name="Přímá spojnice 16"/>
          <p:cNvCxnSpPr/>
          <p:nvPr/>
        </p:nvCxnSpPr>
        <p:spPr>
          <a:xfrm flipV="1">
            <a:off x="334854" y="1292678"/>
            <a:ext cx="8411819" cy="6363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Nadpis 1"/>
          <p:cNvSpPr txBox="1">
            <a:spLocks/>
          </p:cNvSpPr>
          <p:nvPr/>
        </p:nvSpPr>
        <p:spPr>
          <a:xfrm>
            <a:off x="1" y="1292680"/>
            <a:ext cx="5328672" cy="408268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Monitoring eroze - škody na zemědělské půdě</a:t>
            </a:r>
          </a:p>
        </p:txBody>
      </p:sp>
      <p:pic>
        <p:nvPicPr>
          <p:cNvPr id="6" name="Picture 5" descr="U:\Prezentace\eroze\fotky\monitoring_vyber\eroze_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0073" y="1717684"/>
            <a:ext cx="3241188" cy="2430891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7" name="Picture 6" descr="U:\Prezentace\eroze\fotky\monitoring_vyber\eroze_0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26000" y="1441670"/>
            <a:ext cx="3209184" cy="240585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8" name="Picture 7" descr="U:\Prezentace\eroze\fotky\monitoring_vyber\eroze_04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4285" y="3588248"/>
            <a:ext cx="3027758" cy="2270819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9" name="Picture 8" descr="U:\Prezentace\eroze\fotky\monitoring_vyber\eroze_05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636" y="3588249"/>
            <a:ext cx="3029058" cy="2270819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0" name="Nadpis 3"/>
          <p:cNvSpPr txBox="1">
            <a:spLocks/>
          </p:cNvSpPr>
          <p:nvPr/>
        </p:nvSpPr>
        <p:spPr>
          <a:xfrm>
            <a:off x="0" y="857250"/>
            <a:ext cx="9144000" cy="550190"/>
          </a:xfrm>
          <a:prstGeom prst="rect">
            <a:avLst/>
          </a:prstGeom>
          <a:solidFill>
            <a:schemeClr val="accent1"/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cs-CZ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Monitoring EZP</a:t>
            </a:r>
            <a:endParaRPr lang="cs-CZ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28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54285" y="874036"/>
            <a:ext cx="6893619" cy="550190"/>
          </a:xfr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cs-CZ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Činnost oddělení</a:t>
            </a:r>
          </a:p>
        </p:txBody>
      </p:sp>
      <p:cxnSp>
        <p:nvCxnSpPr>
          <p:cNvPr id="17" name="Přímá spojnice 16"/>
          <p:cNvCxnSpPr/>
          <p:nvPr/>
        </p:nvCxnSpPr>
        <p:spPr>
          <a:xfrm flipV="1">
            <a:off x="334854" y="1292678"/>
            <a:ext cx="8411819" cy="6363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Nadpis 1"/>
          <p:cNvSpPr txBox="1">
            <a:spLocks/>
          </p:cNvSpPr>
          <p:nvPr/>
        </p:nvSpPr>
        <p:spPr>
          <a:xfrm>
            <a:off x="0" y="1437267"/>
            <a:ext cx="6172200" cy="304509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Monitoring eroze – škody na vodních útvarech</a:t>
            </a:r>
            <a:endParaRPr lang="cs-CZ" sz="1500" dirty="0">
              <a:latin typeface="Calibri" panose="020F0502020204030204" pitchFamily="34" charset="0"/>
            </a:endParaRPr>
          </a:p>
        </p:txBody>
      </p:sp>
      <p:pic>
        <p:nvPicPr>
          <p:cNvPr id="13" name="Picture 5" descr="P:\ukoly\222_portál_monitoringu\foto\4_13430448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0825" y="1437269"/>
            <a:ext cx="3574158" cy="2381863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4" name="Picture 4" descr="U:\Prezentace\eroze\fotky\monitoring_vyber\eroze_0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9044" y="3472833"/>
            <a:ext cx="3371001" cy="2527919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20" name="Picture 6" descr="P:\ukoly\222_portál_monitoringu\foto\snimek_010_13407151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4286" y="3472832"/>
            <a:ext cx="3379246" cy="2527919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21" name="Picture 2" descr="U:\Prezentace\eroze\fotky\monitoring_vyber\eroze_05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28676" y="1771605"/>
            <a:ext cx="3144837" cy="2358628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9" name="Nadpis 3"/>
          <p:cNvSpPr txBox="1">
            <a:spLocks/>
          </p:cNvSpPr>
          <p:nvPr/>
        </p:nvSpPr>
        <p:spPr>
          <a:xfrm>
            <a:off x="0" y="857250"/>
            <a:ext cx="9144000" cy="550190"/>
          </a:xfrm>
          <a:prstGeom prst="rect">
            <a:avLst/>
          </a:prstGeom>
          <a:solidFill>
            <a:schemeClr val="accent1"/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cs-CZ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Monitoring EZP</a:t>
            </a:r>
          </a:p>
        </p:txBody>
      </p:sp>
    </p:spTree>
    <p:extLst>
      <p:ext uri="{BB962C8B-B14F-4D97-AF65-F5344CB8AC3E}">
        <p14:creationId xmlns:p14="http://schemas.microsoft.com/office/powerpoint/2010/main" val="214811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54285" y="874036"/>
            <a:ext cx="6893619" cy="550190"/>
          </a:xfr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cs-CZ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Činnost oddělení</a:t>
            </a:r>
          </a:p>
        </p:txBody>
      </p:sp>
      <p:cxnSp>
        <p:nvCxnSpPr>
          <p:cNvPr id="17" name="Přímá spojnice 16"/>
          <p:cNvCxnSpPr/>
          <p:nvPr/>
        </p:nvCxnSpPr>
        <p:spPr>
          <a:xfrm flipV="1">
            <a:off x="334854" y="1292678"/>
            <a:ext cx="8411819" cy="6363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U:\Prezentace\eroze\fotky\monitoring_vyber\eroze_0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8119" y="1811068"/>
            <a:ext cx="3233883" cy="2425412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1" name="Picture 2" descr="U:\Prezentace\eroze\fotky\monitoring_vyber\eroze_0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67405" y="3658492"/>
            <a:ext cx="3123010" cy="2342258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5" name="Picture 5" descr="http://me.vumop.cz/docs/monitor/foto/orig/img_1503_134183875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5564" y="1501945"/>
            <a:ext cx="3123010" cy="2078831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6" name="Picture 6" descr="P:\ukoly\222_portál_monitoringu\foto\kostelec4_134069913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7974" y="1734472"/>
            <a:ext cx="2135428" cy="3011768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8" name="Picture 7" descr="P:\ukoly\222_portál_monitoringu\foto\p6210116_134034909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22129" y="3658495"/>
            <a:ext cx="3218633" cy="2283713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2" name="Nadpis 1"/>
          <p:cNvSpPr txBox="1">
            <a:spLocks/>
          </p:cNvSpPr>
          <p:nvPr/>
        </p:nvSpPr>
        <p:spPr>
          <a:xfrm>
            <a:off x="0" y="1290975"/>
            <a:ext cx="5719592" cy="408268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     Monitoring eroze - škody v </a:t>
            </a:r>
            <a:r>
              <a:rPr lang="cs-CZ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intravilánu</a:t>
            </a:r>
            <a:r>
              <a:rPr lang="cs-CZ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obcí</a:t>
            </a:r>
          </a:p>
        </p:txBody>
      </p:sp>
      <p:sp>
        <p:nvSpPr>
          <p:cNvPr id="13" name="Nadpis 3"/>
          <p:cNvSpPr txBox="1">
            <a:spLocks/>
          </p:cNvSpPr>
          <p:nvPr/>
        </p:nvSpPr>
        <p:spPr>
          <a:xfrm>
            <a:off x="0" y="857250"/>
            <a:ext cx="9144000" cy="550190"/>
          </a:xfrm>
          <a:prstGeom prst="rect">
            <a:avLst/>
          </a:prstGeom>
          <a:solidFill>
            <a:schemeClr val="accent1"/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cs-CZ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Monitoring EZP</a:t>
            </a:r>
          </a:p>
        </p:txBody>
      </p:sp>
    </p:spTree>
    <p:extLst>
      <p:ext uri="{BB962C8B-B14F-4D97-AF65-F5344CB8AC3E}">
        <p14:creationId xmlns:p14="http://schemas.microsoft.com/office/powerpoint/2010/main" val="290569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54285" y="874036"/>
            <a:ext cx="6893619" cy="550190"/>
          </a:xfr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cs-CZ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Činnost oddělení</a:t>
            </a:r>
          </a:p>
        </p:txBody>
      </p:sp>
      <p:cxnSp>
        <p:nvCxnSpPr>
          <p:cNvPr id="17" name="Přímá spojnice 16"/>
          <p:cNvCxnSpPr/>
          <p:nvPr/>
        </p:nvCxnSpPr>
        <p:spPr>
          <a:xfrm flipV="1">
            <a:off x="334854" y="1292678"/>
            <a:ext cx="8411819" cy="6363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Nadpis 1"/>
          <p:cNvSpPr txBox="1">
            <a:spLocks/>
          </p:cNvSpPr>
          <p:nvPr/>
        </p:nvSpPr>
        <p:spPr>
          <a:xfrm>
            <a:off x="58546" y="1348223"/>
            <a:ext cx="6448508" cy="34506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Monitoring eroze – škody na komunikacích</a:t>
            </a:r>
            <a:endParaRPr lang="cs-CZ" sz="1500" dirty="0">
              <a:latin typeface="+mn-lt"/>
            </a:endParaRPr>
          </a:p>
        </p:txBody>
      </p:sp>
      <p:pic>
        <p:nvPicPr>
          <p:cNvPr id="29" name="Picture 2" descr="U:\Prezentace\eroze\fotky\monitoring_vyber\eroze_0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641" y="1806537"/>
            <a:ext cx="2605282" cy="1953254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30" name="Picture 6" descr="P:\ukoly\222_portál_monitoringu\foto\p6210088_134034174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0857" y="3525421"/>
            <a:ext cx="3113682" cy="2334911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31" name="Picture 7" descr="P:\ukoly\222_portál_monitoringu\foto\dsc01485_133130092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10773" y="3525421"/>
            <a:ext cx="3109159" cy="2334911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32" name="Picture 8" descr="P:\ukoly\222_portál_monitoringu\foto\4_132327427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4853" y="3472401"/>
            <a:ext cx="1829772" cy="238793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33" name="Picture 9" descr="U:\Ukoly\222\události\Vodní_eroze\Stary_Plzenec\foto_0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70355" y="1473405"/>
            <a:ext cx="2779509" cy="2212233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34" name="Picture 2" descr="U:\Ukoly\222\události\Vodní_eroze\20120506_Keblov\snímky eroze\radiožurnál\2622620--uklid-dalnice-d1-na-61-km-ve-smeru-na-brno--1-610x0p0.jpe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107156" y="1742465"/>
            <a:ext cx="2692525" cy="2017326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1" name="Nadpis 3"/>
          <p:cNvSpPr txBox="1">
            <a:spLocks/>
          </p:cNvSpPr>
          <p:nvPr/>
        </p:nvSpPr>
        <p:spPr>
          <a:xfrm>
            <a:off x="0" y="857250"/>
            <a:ext cx="9144000" cy="550190"/>
          </a:xfrm>
          <a:prstGeom prst="rect">
            <a:avLst/>
          </a:prstGeom>
          <a:solidFill>
            <a:schemeClr val="accent1"/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cs-CZ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Monitoring EZP</a:t>
            </a:r>
          </a:p>
        </p:txBody>
      </p:sp>
    </p:spTree>
    <p:extLst>
      <p:ext uri="{BB962C8B-B14F-4D97-AF65-F5344CB8AC3E}">
        <p14:creationId xmlns:p14="http://schemas.microsoft.com/office/powerpoint/2010/main" val="8109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 descr="U:\Prezentace\eroze\fotky\monitoring_vyber\eroze_0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47013" y="1891251"/>
            <a:ext cx="2771775" cy="2078831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54285" y="874036"/>
            <a:ext cx="6893619" cy="550190"/>
          </a:xfr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cs-CZ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Činnost oddělení</a:t>
            </a:r>
          </a:p>
        </p:txBody>
      </p:sp>
      <p:cxnSp>
        <p:nvCxnSpPr>
          <p:cNvPr id="17" name="Přímá spojnice 16"/>
          <p:cNvCxnSpPr/>
          <p:nvPr/>
        </p:nvCxnSpPr>
        <p:spPr>
          <a:xfrm flipV="1">
            <a:off x="334854" y="1292678"/>
            <a:ext cx="8411819" cy="6363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Nadpis 1"/>
          <p:cNvSpPr txBox="1">
            <a:spLocks/>
          </p:cNvSpPr>
          <p:nvPr/>
        </p:nvSpPr>
        <p:spPr>
          <a:xfrm>
            <a:off x="66907" y="1527818"/>
            <a:ext cx="8505593" cy="363433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Monitoring eroze - účinnost půdoochranných technologií v rámci DZES 5 (GAEC 2)</a:t>
            </a:r>
          </a:p>
        </p:txBody>
      </p:sp>
      <p:pic>
        <p:nvPicPr>
          <p:cNvPr id="16" name="Picture 2" descr="U:\Prezentace\eroze\fotky\monitoring_vyber\eroze_0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81612" y="2184489"/>
            <a:ext cx="4104085" cy="307776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8" name="Picture 3" descr="U:\Prezentace\eroze\fotky\monitoring_vyber\eroze_03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3382" y="3606647"/>
            <a:ext cx="3364439" cy="225242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9" name="Nadpis 3"/>
          <p:cNvSpPr txBox="1">
            <a:spLocks/>
          </p:cNvSpPr>
          <p:nvPr/>
        </p:nvSpPr>
        <p:spPr>
          <a:xfrm>
            <a:off x="0" y="857250"/>
            <a:ext cx="9144000" cy="550190"/>
          </a:xfrm>
          <a:prstGeom prst="rect">
            <a:avLst/>
          </a:prstGeom>
          <a:solidFill>
            <a:schemeClr val="accent1"/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cs-CZ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Monitoring EZP</a:t>
            </a:r>
          </a:p>
        </p:txBody>
      </p:sp>
    </p:spTree>
    <p:extLst>
      <p:ext uri="{BB962C8B-B14F-4D97-AF65-F5344CB8AC3E}">
        <p14:creationId xmlns:p14="http://schemas.microsoft.com/office/powerpoint/2010/main" val="195019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54285" y="874036"/>
            <a:ext cx="6893619" cy="550190"/>
          </a:xfr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cs-CZ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Činnost oddělení</a:t>
            </a:r>
          </a:p>
        </p:txBody>
      </p:sp>
      <p:cxnSp>
        <p:nvCxnSpPr>
          <p:cNvPr id="17" name="Přímá spojnice 16"/>
          <p:cNvCxnSpPr/>
          <p:nvPr/>
        </p:nvCxnSpPr>
        <p:spPr>
          <a:xfrm flipV="1">
            <a:off x="334854" y="1292678"/>
            <a:ext cx="8411819" cy="6363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délník 1"/>
          <p:cNvSpPr/>
          <p:nvPr/>
        </p:nvSpPr>
        <p:spPr>
          <a:xfrm>
            <a:off x="254285" y="1626286"/>
            <a:ext cx="4572000" cy="7155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cs-CZ" sz="13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Vývoj a provoz </a:t>
            </a:r>
            <a:r>
              <a:rPr lang="cs-CZ" sz="135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Protierozní kalkulačky </a:t>
            </a:r>
            <a:r>
              <a:rPr lang="cs-CZ" sz="13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jako komplexního nástroje pro podporu rozhodování v oblasti protierozní ochrany půdy pro zemědělce a zemědělské poradce. 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55" y="2520846"/>
            <a:ext cx="4928000" cy="244828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386" y="2377655"/>
            <a:ext cx="3828000" cy="118800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8100" y="4138430"/>
            <a:ext cx="6094286" cy="158528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8" name="Nadpis 3"/>
          <p:cNvSpPr txBox="1">
            <a:spLocks/>
          </p:cNvSpPr>
          <p:nvPr/>
        </p:nvSpPr>
        <p:spPr>
          <a:xfrm>
            <a:off x="0" y="857250"/>
            <a:ext cx="9144000" cy="550190"/>
          </a:xfrm>
          <a:prstGeom prst="rect">
            <a:avLst/>
          </a:prstGeom>
          <a:solidFill>
            <a:schemeClr val="accent1"/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cs-CZ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„Protierozní kalkulačka“</a:t>
            </a:r>
            <a:endParaRPr lang="cs-CZ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71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" r="6886" b="2074"/>
          <a:stretch>
            <a:fillRect/>
          </a:stretch>
        </p:blipFill>
        <p:spPr bwMode="auto">
          <a:xfrm>
            <a:off x="-133350" y="0"/>
            <a:ext cx="927735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536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0" y="1141456"/>
            <a:ext cx="114300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350" dirty="0"/>
              <a:t>Ověřené technologie -</a:t>
            </a:r>
          </a:p>
          <a:p>
            <a:r>
              <a:rPr lang="cs-CZ" sz="1350" dirty="0"/>
              <a:t>výsev do předplodiny</a:t>
            </a:r>
          </a:p>
          <a:p>
            <a:r>
              <a:rPr lang="cs-CZ" sz="1350" dirty="0"/>
              <a:t>(Svazenka </a:t>
            </a:r>
            <a:r>
              <a:rPr lang="cs-CZ" sz="1350" dirty="0" err="1"/>
              <a:t>vratičolistá</a:t>
            </a:r>
            <a:r>
              <a:rPr lang="cs-CZ" sz="135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4770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294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 descr="D:\Users\batysta.marek\Desktop\Hnědozem2.jp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140" y="857250"/>
            <a:ext cx="854870" cy="5143500"/>
          </a:xfrm>
          <a:prstGeom prst="rect">
            <a:avLst/>
          </a:prstGeom>
          <a:noFill/>
          <a:ln w="9525">
            <a:solidFill>
              <a:srgbClr val="948A5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2141935" y="1016795"/>
            <a:ext cx="5562600" cy="507831"/>
          </a:xfrm>
          <a:prstGeom prst="rect">
            <a:avLst/>
          </a:prstGeom>
          <a:noFill/>
          <a:ln w="25400"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cs-CZ" sz="2700" b="1" dirty="0">
                <a:solidFill>
                  <a:schemeClr val="accent6">
                    <a:lumMod val="50000"/>
                  </a:schemeClr>
                </a:solidFill>
              </a:rPr>
              <a:t>Obsah organické hmoty</a:t>
            </a:r>
          </a:p>
        </p:txBody>
      </p:sp>
      <p:pic>
        <p:nvPicPr>
          <p:cNvPr id="58372" name="Zástupný symbol pro obsah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925" y="2257425"/>
            <a:ext cx="2286000" cy="3430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Zástupný symbol pro obsah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287191"/>
            <a:ext cx="228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TextovéPole 6"/>
          <p:cNvSpPr txBox="1">
            <a:spLocks noChangeArrowheads="1"/>
          </p:cNvSpPr>
          <p:nvPr/>
        </p:nvSpPr>
        <p:spPr bwMode="auto">
          <a:xfrm>
            <a:off x="2141936" y="5643563"/>
            <a:ext cx="29158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200"/>
              <a:t>Bez ponechání organické hmoty</a:t>
            </a:r>
          </a:p>
        </p:txBody>
      </p:sp>
      <p:sp>
        <p:nvSpPr>
          <p:cNvPr id="58375" name="TextovéPole 7"/>
          <p:cNvSpPr txBox="1">
            <a:spLocks noChangeArrowheads="1"/>
          </p:cNvSpPr>
          <p:nvPr/>
        </p:nvSpPr>
        <p:spPr bwMode="auto">
          <a:xfrm>
            <a:off x="4895851" y="5659042"/>
            <a:ext cx="26455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200"/>
              <a:t>S ponecháním organické hmoty</a:t>
            </a:r>
          </a:p>
        </p:txBody>
      </p:sp>
      <p:sp>
        <p:nvSpPr>
          <p:cNvPr id="58376" name="TextovéPole 1"/>
          <p:cNvSpPr txBox="1">
            <a:spLocks noChangeArrowheads="1"/>
          </p:cNvSpPr>
          <p:nvPr/>
        </p:nvSpPr>
        <p:spPr bwMode="auto">
          <a:xfrm>
            <a:off x="2357439" y="1593057"/>
            <a:ext cx="534709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575">
                <a:latin typeface="Calibri" panose="020F0502020204030204" pitchFamily="34" charset="0"/>
              </a:rPr>
              <a:t>Pozitivně ovlivňuje fyzikální vlastnosti půdy a hospodaření půdy s vodou (zlepšuje produkční i mimoprodukční funkce půdy).</a:t>
            </a:r>
          </a:p>
        </p:txBody>
      </p:sp>
    </p:spTree>
    <p:extLst>
      <p:ext uri="{BB962C8B-B14F-4D97-AF65-F5344CB8AC3E}">
        <p14:creationId xmlns:p14="http://schemas.microsoft.com/office/powerpoint/2010/main" val="37209013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542" y="958453"/>
            <a:ext cx="6535340" cy="490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2503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49" y="1013704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Obsah vody v půdy: konvenční versus ochranné hospodaření</a:t>
            </a:r>
            <a:endParaRPr lang="cs-CZ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" name="Zástupný symbol pro obsah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667" y="2114596"/>
            <a:ext cx="4914739" cy="3263504"/>
          </a:xfrm>
        </p:spPr>
      </p:pic>
      <p:sp>
        <p:nvSpPr>
          <p:cNvPr id="10" name="TextovéPole 9"/>
          <p:cNvSpPr txBox="1"/>
          <p:nvPr/>
        </p:nvSpPr>
        <p:spPr>
          <a:xfrm>
            <a:off x="737545" y="5378100"/>
            <a:ext cx="7668911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/>
              <a:t>FAO. 2005. </a:t>
            </a:r>
            <a:r>
              <a:rPr lang="en-US" sz="1050" dirty="0"/>
              <a:t>The importance of</a:t>
            </a:r>
            <a:r>
              <a:rPr lang="cs-CZ" sz="1050" dirty="0"/>
              <a:t> </a:t>
            </a:r>
            <a:r>
              <a:rPr lang="en-US" sz="1050" dirty="0"/>
              <a:t>soil organic matter</a:t>
            </a:r>
            <a:r>
              <a:rPr lang="cs-CZ" sz="1050" dirty="0"/>
              <a:t>: </a:t>
            </a:r>
            <a:r>
              <a:rPr lang="en-US" sz="1050" dirty="0"/>
              <a:t>Key to drought-resistant </a:t>
            </a:r>
            <a:r>
              <a:rPr lang="en-US" sz="1050" dirty="0"/>
              <a:t>soil</a:t>
            </a:r>
            <a:r>
              <a:rPr lang="cs-CZ" sz="1050" dirty="0"/>
              <a:t> </a:t>
            </a:r>
            <a:r>
              <a:rPr lang="en-US" sz="1050" dirty="0"/>
              <a:t>and </a:t>
            </a:r>
            <a:r>
              <a:rPr lang="en-US" sz="1050" dirty="0"/>
              <a:t>sustained food and production</a:t>
            </a:r>
            <a:r>
              <a:rPr lang="cs-CZ" sz="1050" dirty="0"/>
              <a:t>. </a:t>
            </a:r>
            <a:r>
              <a:rPr lang="cs-CZ" sz="1050" dirty="0" err="1"/>
              <a:t>Soil</a:t>
            </a:r>
            <a:r>
              <a:rPr lang="cs-CZ" sz="1050" dirty="0"/>
              <a:t> Bulletin 80. Rome.</a:t>
            </a:r>
          </a:p>
          <a:p>
            <a:endParaRPr lang="cs-CZ" sz="1350" dirty="0"/>
          </a:p>
        </p:txBody>
      </p:sp>
    </p:spTree>
    <p:extLst>
      <p:ext uri="{BB962C8B-B14F-4D97-AF65-F5344CB8AC3E}">
        <p14:creationId xmlns:p14="http://schemas.microsoft.com/office/powerpoint/2010/main" val="346841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8" t="22857" r="18016" b="17883"/>
          <a:stretch/>
        </p:blipFill>
        <p:spPr bwMode="auto">
          <a:xfrm>
            <a:off x="1602410" y="2049189"/>
            <a:ext cx="5940660" cy="3923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aoblený obdélník 10"/>
          <p:cNvSpPr/>
          <p:nvPr/>
        </p:nvSpPr>
        <p:spPr>
          <a:xfrm>
            <a:off x="2985104" y="4943577"/>
            <a:ext cx="864096" cy="7560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350" dirty="0"/>
              <a:t>Hnůj</a:t>
            </a:r>
          </a:p>
          <a:p>
            <a:pPr algn="ctr"/>
            <a:r>
              <a:rPr lang="cs-CZ" sz="1350" dirty="0"/>
              <a:t>Kompost</a:t>
            </a:r>
          </a:p>
          <a:p>
            <a:pPr algn="ctr"/>
            <a:r>
              <a:rPr lang="cs-CZ" sz="1350" dirty="0"/>
              <a:t>…</a:t>
            </a:r>
          </a:p>
        </p:txBody>
      </p:sp>
      <p:sp>
        <p:nvSpPr>
          <p:cNvPr id="12" name="Zaoblený obdélník 11"/>
          <p:cNvSpPr/>
          <p:nvPr/>
        </p:nvSpPr>
        <p:spPr>
          <a:xfrm>
            <a:off x="1817694" y="4347102"/>
            <a:ext cx="1296144" cy="32403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350" dirty="0"/>
              <a:t>Zelené hnojivo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1477376" y="2787029"/>
            <a:ext cx="1026114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350" dirty="0"/>
              <a:t>Posklizňové zbytky</a:t>
            </a:r>
          </a:p>
        </p:txBody>
      </p:sp>
      <p:sp>
        <p:nvSpPr>
          <p:cNvPr id="20" name="Zaoblený obdélník 19"/>
          <p:cNvSpPr/>
          <p:nvPr/>
        </p:nvSpPr>
        <p:spPr>
          <a:xfrm>
            <a:off x="6322840" y="3003053"/>
            <a:ext cx="816378" cy="32403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350" dirty="0"/>
              <a:t>Klima</a:t>
            </a:r>
          </a:p>
        </p:txBody>
      </p:sp>
      <p:sp>
        <p:nvSpPr>
          <p:cNvPr id="21" name="Zaoblený obdélník 20"/>
          <p:cNvSpPr/>
          <p:nvPr/>
        </p:nvSpPr>
        <p:spPr>
          <a:xfrm>
            <a:off x="6570222" y="4718675"/>
            <a:ext cx="972108" cy="3322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350" dirty="0"/>
              <a:t>Textura</a:t>
            </a:r>
          </a:p>
        </p:txBody>
      </p:sp>
      <p:sp>
        <p:nvSpPr>
          <p:cNvPr id="22" name="Zaoblený obdélník 21"/>
          <p:cNvSpPr/>
          <p:nvPr/>
        </p:nvSpPr>
        <p:spPr>
          <a:xfrm>
            <a:off x="5652120" y="4880692"/>
            <a:ext cx="702078" cy="34049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350" dirty="0"/>
              <a:t>Orba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2573778" y="2370516"/>
            <a:ext cx="918102" cy="64807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350" dirty="0"/>
              <a:t>Organické zbytky</a:t>
            </a:r>
          </a:p>
        </p:txBody>
      </p:sp>
      <p:sp>
        <p:nvSpPr>
          <p:cNvPr id="23" name="Zaoblený obdélník 22"/>
          <p:cNvSpPr/>
          <p:nvPr/>
        </p:nvSpPr>
        <p:spPr>
          <a:xfrm>
            <a:off x="4112949" y="4884808"/>
            <a:ext cx="918102" cy="86645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350" dirty="0"/>
              <a:t>C stabilní</a:t>
            </a:r>
          </a:p>
        </p:txBody>
      </p:sp>
      <p:sp>
        <p:nvSpPr>
          <p:cNvPr id="24" name="Zaoblený obdélník 23"/>
          <p:cNvSpPr/>
          <p:nvPr/>
        </p:nvSpPr>
        <p:spPr>
          <a:xfrm>
            <a:off x="4193958" y="4293096"/>
            <a:ext cx="756084" cy="587597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350" dirty="0"/>
              <a:t>C aktiv</a:t>
            </a:r>
          </a:p>
        </p:txBody>
      </p:sp>
      <p:sp>
        <p:nvSpPr>
          <p:cNvPr id="17" name="Obdélník 16"/>
          <p:cNvSpPr/>
          <p:nvPr/>
        </p:nvSpPr>
        <p:spPr>
          <a:xfrm>
            <a:off x="3653898" y="2186862"/>
            <a:ext cx="1620180" cy="8640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350" dirty="0"/>
              <a:t>Rychlá mineralizace uhlíku</a:t>
            </a:r>
          </a:p>
        </p:txBody>
      </p:sp>
      <p:sp>
        <p:nvSpPr>
          <p:cNvPr id="25" name="Obdélník 24"/>
          <p:cNvSpPr/>
          <p:nvPr/>
        </p:nvSpPr>
        <p:spPr>
          <a:xfrm>
            <a:off x="3032829" y="3483007"/>
            <a:ext cx="1080120" cy="5277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350" dirty="0"/>
              <a:t>Humifikace</a:t>
            </a:r>
          </a:p>
        </p:txBody>
      </p:sp>
      <p:sp>
        <p:nvSpPr>
          <p:cNvPr id="27" name="Obdélník 26"/>
          <p:cNvSpPr/>
          <p:nvPr/>
        </p:nvSpPr>
        <p:spPr>
          <a:xfrm>
            <a:off x="4680012" y="3212976"/>
            <a:ext cx="1566174" cy="75608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350" dirty="0"/>
              <a:t>Pomalá mineralizace aktivního půdního uhlíku</a:t>
            </a:r>
          </a:p>
        </p:txBody>
      </p:sp>
      <p:sp>
        <p:nvSpPr>
          <p:cNvPr id="28" name="Obdélník 27"/>
          <p:cNvSpPr/>
          <p:nvPr/>
        </p:nvSpPr>
        <p:spPr>
          <a:xfrm>
            <a:off x="5166066" y="4010727"/>
            <a:ext cx="216024" cy="17435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350"/>
          </a:p>
        </p:txBody>
      </p:sp>
      <p:sp>
        <p:nvSpPr>
          <p:cNvPr id="18" name="Obdélník 17"/>
          <p:cNvSpPr/>
          <p:nvPr/>
        </p:nvSpPr>
        <p:spPr>
          <a:xfrm>
            <a:off x="1143000" y="857251"/>
            <a:ext cx="6858000" cy="41088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Kontrola stavu půdy a její ochrana</a:t>
            </a:r>
          </a:p>
        </p:txBody>
      </p:sp>
      <p:sp>
        <p:nvSpPr>
          <p:cNvPr id="19" name="Nadpis 3"/>
          <p:cNvSpPr txBox="1">
            <a:spLocks/>
          </p:cNvSpPr>
          <p:nvPr/>
        </p:nvSpPr>
        <p:spPr>
          <a:xfrm>
            <a:off x="2389031" y="1247591"/>
            <a:ext cx="4887533" cy="2761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68580" tIns="34290" rIns="68580" bIns="3429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800" dirty="0"/>
              <a:t>Opatření k ochraně půdy – modely bilancování OL</a:t>
            </a:r>
          </a:p>
        </p:txBody>
      </p:sp>
      <p:sp>
        <p:nvSpPr>
          <p:cNvPr id="29" name="Obdélník 28"/>
          <p:cNvSpPr/>
          <p:nvPr/>
        </p:nvSpPr>
        <p:spPr>
          <a:xfrm rot="16200000">
            <a:off x="-1118269" y="3474025"/>
            <a:ext cx="4776453" cy="27699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cs-CZ" sz="1200" dirty="0"/>
              <a:t>Výpočet - Bilance OL v rámci zemědělského podniku</a:t>
            </a:r>
            <a:endParaRPr lang="en-US" sz="1200" b="1" dirty="0">
              <a:effectLst>
                <a:glow rad="101600">
                  <a:schemeClr val="bg1">
                    <a:lumMod val="85000"/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320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Organická hmota v půdě </a:t>
            </a:r>
            <a:endParaRPr lang="cs-CZ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" name="Zástupný symbol pro obsah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570" y="2207934"/>
            <a:ext cx="4212914" cy="3263504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5143500" y="2382195"/>
            <a:ext cx="303976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cs-CZ" sz="1350" dirty="0"/>
              <a:t>Zdravá půda je odolnější, má vyšší infiltrační a retenční schopnost. </a:t>
            </a:r>
            <a:r>
              <a:rPr lang="cs-CZ" sz="1350" b="1" dirty="0"/>
              <a:t>ZADRŽÍ VÍCE VODY. </a:t>
            </a:r>
            <a:r>
              <a:rPr lang="cs-CZ" sz="1350" dirty="0"/>
              <a:t>Půda tak lépe odolává klimatickým extrémům.</a:t>
            </a:r>
            <a:endParaRPr lang="cs-CZ" sz="1350" dirty="0"/>
          </a:p>
        </p:txBody>
      </p:sp>
      <p:sp>
        <p:nvSpPr>
          <p:cNvPr id="6" name="Šipka dolů 5"/>
          <p:cNvSpPr/>
          <p:nvPr/>
        </p:nvSpPr>
        <p:spPr>
          <a:xfrm>
            <a:off x="6369908" y="3404934"/>
            <a:ext cx="451021" cy="667265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/>
          </a:p>
        </p:txBody>
      </p:sp>
      <p:sp>
        <p:nvSpPr>
          <p:cNvPr id="7" name="TextovéPole 6"/>
          <p:cNvSpPr txBox="1"/>
          <p:nvPr/>
        </p:nvSpPr>
        <p:spPr>
          <a:xfrm>
            <a:off x="5152936" y="4194690"/>
            <a:ext cx="245281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cs-CZ" sz="1350" dirty="0"/>
              <a:t>K</a:t>
            </a:r>
            <a:r>
              <a:rPr lang="cs-CZ" sz="1350" dirty="0"/>
              <a:t>aždé 1% organické hmoty v půdě – zvýší půdní retenci o více než 35 000 litrů na hektar. </a:t>
            </a:r>
            <a:endParaRPr lang="cs-CZ" sz="1350" dirty="0"/>
          </a:p>
        </p:txBody>
      </p:sp>
      <p:sp>
        <p:nvSpPr>
          <p:cNvPr id="9" name="Ohnutá šipka 8"/>
          <p:cNvSpPr/>
          <p:nvPr/>
        </p:nvSpPr>
        <p:spPr>
          <a:xfrm rot="5400000">
            <a:off x="7770359" y="4444833"/>
            <a:ext cx="640652" cy="642749"/>
          </a:xfrm>
          <a:prstGeom prst="ben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chemeClr val="tx1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055905" y="5171355"/>
            <a:ext cx="27123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00" b="1" dirty="0"/>
              <a:t>Prevence proti povodním</a:t>
            </a:r>
            <a:endParaRPr lang="cs-CZ" sz="1500" b="1" dirty="0"/>
          </a:p>
        </p:txBody>
      </p:sp>
    </p:spTree>
    <p:extLst>
      <p:ext uri="{BB962C8B-B14F-4D97-AF65-F5344CB8AC3E}">
        <p14:creationId xmlns:p14="http://schemas.microsoft.com/office/powerpoint/2010/main" val="36105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"/>
          <p:cNvSpPr txBox="1">
            <a:spLocks/>
          </p:cNvSpPr>
          <p:nvPr/>
        </p:nvSpPr>
        <p:spPr>
          <a:xfrm>
            <a:off x="0" y="0"/>
            <a:ext cx="9144000" cy="5486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</a:pPr>
            <a:r>
              <a:rPr lang="cs-CZ" sz="3200" dirty="0" smtClean="0"/>
              <a:t>Úvod stránek</a:t>
            </a:r>
            <a:endParaRPr lang="cs-CZ" sz="32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00" y="692696"/>
            <a:ext cx="7200000" cy="612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94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"/>
          <p:cNvSpPr txBox="1">
            <a:spLocks/>
          </p:cNvSpPr>
          <p:nvPr/>
        </p:nvSpPr>
        <p:spPr>
          <a:xfrm>
            <a:off x="0" y="260648"/>
            <a:ext cx="9144000" cy="5486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</a:pPr>
            <a:r>
              <a:rPr lang="cs-CZ" sz="3200" dirty="0"/>
              <a:t>Výpočet bilance on-line bez přihlášení</a:t>
            </a:r>
          </a:p>
        </p:txBody>
      </p:sp>
      <p:pic>
        <p:nvPicPr>
          <p:cNvPr id="17" name="Obrázek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9592" y="1412776"/>
            <a:ext cx="7200000" cy="4372668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1470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"/>
          <p:cNvSpPr txBox="1">
            <a:spLocks/>
          </p:cNvSpPr>
          <p:nvPr/>
        </p:nvSpPr>
        <p:spPr>
          <a:xfrm>
            <a:off x="1488" y="404664"/>
            <a:ext cx="9144000" cy="5486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</a:pPr>
            <a:r>
              <a:rPr lang="cs-CZ" sz="3200" dirty="0"/>
              <a:t>Výběr půdního bloku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488" y="1412776"/>
            <a:ext cx="7200000" cy="48452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7304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"/>
          <p:cNvSpPr txBox="1">
            <a:spLocks/>
          </p:cNvSpPr>
          <p:nvPr/>
        </p:nvSpPr>
        <p:spPr>
          <a:xfrm>
            <a:off x="0" y="476672"/>
            <a:ext cx="9144000" cy="5486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</a:pPr>
            <a:r>
              <a:rPr lang="cs-CZ" sz="3200" dirty="0"/>
              <a:t>Výběr </a:t>
            </a:r>
            <a:r>
              <a:rPr lang="cs-CZ" sz="3200" dirty="0" smtClean="0"/>
              <a:t>plodiny a hnojiva</a:t>
            </a:r>
            <a:endParaRPr lang="cs-CZ" sz="32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1268760"/>
            <a:ext cx="7200000" cy="3403975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ázek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52120" y="4005064"/>
            <a:ext cx="1799590" cy="2602865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4794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"/>
          <p:cNvSpPr txBox="1">
            <a:spLocks/>
          </p:cNvSpPr>
          <p:nvPr/>
        </p:nvSpPr>
        <p:spPr>
          <a:xfrm>
            <a:off x="0" y="0"/>
            <a:ext cx="9144000" cy="5486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</a:pPr>
            <a:r>
              <a:rPr lang="cs-CZ" sz="3200" dirty="0" smtClean="0"/>
              <a:t>Výpočet bilance</a:t>
            </a:r>
            <a:endParaRPr lang="cs-CZ" sz="32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00" y="620688"/>
            <a:ext cx="7200000" cy="50436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Obrázek 8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504" y="5373216"/>
            <a:ext cx="5399405" cy="131572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4401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1043608" y="980728"/>
            <a:ext cx="7704856" cy="1008112"/>
          </a:xfrm>
        </p:spPr>
        <p:txBody>
          <a:bodyPr/>
          <a:lstStyle/>
          <a:p>
            <a:pPr>
              <a:defRPr/>
            </a:pPr>
            <a:r>
              <a:rPr lang="cs-CZ" sz="1800">
                <a:solidFill>
                  <a:schemeClr val="accent6">
                    <a:lumMod val="50000"/>
                  </a:schemeClr>
                </a:solidFill>
                <a:effectLst/>
              </a:rPr>
              <a:t/>
            </a:r>
            <a:br>
              <a:rPr lang="cs-CZ" sz="1800">
                <a:solidFill>
                  <a:schemeClr val="accent6">
                    <a:lumMod val="50000"/>
                  </a:schemeClr>
                </a:solidFill>
                <a:effectLst/>
              </a:rPr>
            </a:br>
            <a:endParaRPr lang="cs-CZ" sz="18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3011" name="Zástupný symbol pro obsah 10"/>
          <p:cNvSpPr>
            <a:spLocks noGrp="1"/>
          </p:cNvSpPr>
          <p:nvPr>
            <p:ph idx="1"/>
          </p:nvPr>
        </p:nvSpPr>
        <p:spPr>
          <a:xfrm>
            <a:off x="574675" y="836613"/>
            <a:ext cx="7958138" cy="5616575"/>
          </a:xfrm>
        </p:spPr>
        <p:txBody>
          <a:bodyPr/>
          <a:lstStyle/>
          <a:p>
            <a:pPr marL="457200" indent="-457200" algn="just" eaLnBrk="1" hangingPunct="1">
              <a:spcBef>
                <a:spcPts val="60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nejúčinnější protierozní ochrana</a:t>
            </a:r>
          </a:p>
          <a:p>
            <a:pPr marL="457200" indent="-457200" algn="just" eaLnBrk="1" hangingPunct="1">
              <a:spcBef>
                <a:spcPts val="60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vyžaduje půdu s dobrou strukturou, neutuženou a lehce zpracovatelnou s důrazem na včasné setí</a:t>
            </a:r>
          </a:p>
          <a:p>
            <a:pPr marL="457200" indent="-457200" algn="just" eaLnBrk="1" hangingPunct="1">
              <a:spcBef>
                <a:spcPts val="60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používá se secí stroj s kotoučovými secími botkami</a:t>
            </a:r>
          </a:p>
          <a:p>
            <a:pPr marL="457200" indent="-457200" algn="just" eaLnBrk="1" hangingPunct="1">
              <a:spcBef>
                <a:spcPts val="60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během zimy vymrzající meziplodina (hořčice bílá, svazenka vratičolistá) odumře a kukuřice se na jaře vysévá do půdy pokryté mulčem vzniklého z porostu vymrznuté meziplodiny.</a:t>
            </a:r>
          </a:p>
          <a:p>
            <a:pPr marL="457200" indent="-457200" algn="just" eaLnBrk="1" hangingPunct="1">
              <a:spcBef>
                <a:spcPts val="60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asi 20 dní před vysetím kukuřice se aplikuje přijatelný herbicid  (glyfosát)</a:t>
            </a:r>
          </a:p>
          <a:p>
            <a:pPr marL="457200" indent="-457200"/>
            <a:endParaRPr lang="cs-CZ" altLang="cs-CZ" sz="2200" smtClean="0"/>
          </a:p>
        </p:txBody>
      </p:sp>
      <p:sp>
        <p:nvSpPr>
          <p:cNvPr id="17413" name="TextovéPole 11"/>
          <p:cNvSpPr txBox="1">
            <a:spLocks noChangeArrowheads="1"/>
          </p:cNvSpPr>
          <p:nvPr/>
        </p:nvSpPr>
        <p:spPr bwMode="auto">
          <a:xfrm>
            <a:off x="1042988" y="342900"/>
            <a:ext cx="5854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Candara" panose="020E0502030303020204" pitchFamily="34" charset="0"/>
                <a:ea typeface="Candara" panose="020E0502030303020204" pitchFamily="34" charset="0"/>
                <a:cs typeface="Candara" panose="020E0502030303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2200">
                <a:solidFill>
                  <a:schemeClr val="tx1"/>
                </a:solidFill>
                <a:latin typeface="Candara" panose="020E0502030303020204" pitchFamily="34" charset="0"/>
                <a:ea typeface="Candara" panose="020E0502030303020204" pitchFamily="34" charset="0"/>
                <a:cs typeface="Candara" panose="020E0502030303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Candara" panose="020E0502030303020204" pitchFamily="34" charset="0"/>
                <a:cs typeface="Candara" panose="020E0502030303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>
                <a:solidFill>
                  <a:schemeClr val="tx1"/>
                </a:solidFill>
                <a:latin typeface="Candara" panose="020E0502030303020204" pitchFamily="34" charset="0"/>
                <a:ea typeface="Candara" panose="020E0502030303020204" pitchFamily="34" charset="0"/>
                <a:cs typeface="Candara" panose="020E0502030303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"/>
              <a:defRPr>
                <a:solidFill>
                  <a:schemeClr val="tx1"/>
                </a:solidFill>
                <a:latin typeface="Candara" panose="020E0502030303020204" pitchFamily="34" charset="0"/>
                <a:ea typeface="Candara" panose="020E0502030303020204" pitchFamily="34" charset="0"/>
                <a:cs typeface="Candara" panose="020E0502030303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"/>
              <a:defRPr>
                <a:solidFill>
                  <a:schemeClr val="tx1"/>
                </a:solidFill>
                <a:latin typeface="Candara" panose="020E0502030303020204" pitchFamily="34" charset="0"/>
                <a:ea typeface="Candara" panose="020E0502030303020204" pitchFamily="34" charset="0"/>
                <a:cs typeface="Candara" panose="020E0502030303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"/>
              <a:defRPr>
                <a:solidFill>
                  <a:schemeClr val="tx1"/>
                </a:solidFill>
                <a:latin typeface="Candara" panose="020E0502030303020204" pitchFamily="34" charset="0"/>
                <a:ea typeface="Candara" panose="020E0502030303020204" pitchFamily="34" charset="0"/>
                <a:cs typeface="Candara" panose="020E0502030303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"/>
              <a:defRPr>
                <a:solidFill>
                  <a:schemeClr val="tx1"/>
                </a:solidFill>
                <a:latin typeface="Candara" panose="020E0502030303020204" pitchFamily="34" charset="0"/>
                <a:ea typeface="Candara" panose="020E0502030303020204" pitchFamily="34" charset="0"/>
                <a:cs typeface="Candara" panose="020E0502030303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"/>
              <a:defRPr>
                <a:solidFill>
                  <a:schemeClr val="tx1"/>
                </a:solidFill>
                <a:latin typeface="Candara" panose="020E0502030303020204" pitchFamily="34" charset="0"/>
                <a:ea typeface="Candara" panose="020E0502030303020204" pitchFamily="34" charset="0"/>
                <a:cs typeface="Candara" panose="020E0502030303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i="1">
                <a:solidFill>
                  <a:srgbClr val="522F1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Přímé setí kukuřice do  vymrzlé meziplodiny </a:t>
            </a:r>
            <a:endParaRPr lang="cs-CZ" altLang="cs-CZ" sz="2400" b="1">
              <a:solidFill>
                <a:srgbClr val="522F1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3013" name="Picture 4" descr="ob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605" y="4450373"/>
            <a:ext cx="3106738" cy="233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63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cs-CZ" sz="2700" smtClean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Ozimá meziplodina - hořčice (70%) a pelušky (30%) </a:t>
            </a:r>
            <a:r>
              <a:rPr lang="cs-CZ">
                <a:effectLst/>
              </a:rPr>
              <a:t/>
            </a:r>
            <a:br>
              <a:rPr lang="cs-CZ">
                <a:effectLst/>
              </a:rPr>
            </a:br>
            <a:endParaRPr lang="cs-CZ"/>
          </a:p>
        </p:txBody>
      </p:sp>
      <p:sp>
        <p:nvSpPr>
          <p:cNvPr id="54275" name="Zástupný symbol pro obsah 2"/>
          <p:cNvSpPr>
            <a:spLocks noGrp="1"/>
          </p:cNvSpPr>
          <p:nvPr>
            <p:ph idx="1"/>
          </p:nvPr>
        </p:nvSpPr>
        <p:spPr>
          <a:xfrm>
            <a:off x="468313" y="692150"/>
            <a:ext cx="8229600" cy="4786313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sláma předplodiny pšenice ozimé se řádně rozdrtí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následně se organická hmota zapraví do půdy nejlépe diskovým podmítačem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směska se zaseje bezorebným secím stroje  a to do 10.9.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na jaře se po úpravě půdy kompaktorem může sít jarní ječmen, kukuřice apod.</a:t>
            </a:r>
          </a:p>
          <a:p>
            <a:pPr marL="457200" indent="-457200" eaLnBrk="1" hangingPunct="1">
              <a:spcBef>
                <a:spcPts val="60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endParaRPr lang="cs-CZ" altLang="cs-CZ" sz="2200" smtClean="0">
              <a:solidFill>
                <a:srgbClr val="7A4619"/>
              </a:solidFill>
            </a:endParaRPr>
          </a:p>
        </p:txBody>
      </p:sp>
      <p:pic>
        <p:nvPicPr>
          <p:cNvPr id="54276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385" y="2789637"/>
            <a:ext cx="4532190" cy="33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89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cs-CZ" sz="270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Ozimá meziplodina -  žito </a:t>
            </a:r>
            <a:r>
              <a:rPr lang="cs-CZ">
                <a:effectLst/>
              </a:rPr>
              <a:t/>
            </a:r>
            <a:br>
              <a:rPr lang="cs-CZ">
                <a:effectLst/>
              </a:rPr>
            </a:br>
            <a:endParaRPr lang="cs-CZ"/>
          </a:p>
        </p:txBody>
      </p:sp>
      <p:sp>
        <p:nvSpPr>
          <p:cNvPr id="55299" name="Zástupný symbol pro obsah 2"/>
          <p:cNvSpPr>
            <a:spLocks noGrp="1"/>
          </p:cNvSpPr>
          <p:nvPr>
            <p:ph idx="1"/>
          </p:nvPr>
        </p:nvSpPr>
        <p:spPr>
          <a:xfrm>
            <a:off x="468313" y="692150"/>
            <a:ext cx="8229600" cy="2016125"/>
          </a:xfrm>
        </p:spPr>
        <p:txBody>
          <a:bodyPr>
            <a:normAutofit lnSpcReduction="10000"/>
          </a:bodyPr>
          <a:lstStyle/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na podzim se do 10.9. zaseje do připravené půdy ozimé žito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na jaře se žito sklidí na senáž pro hospodářská zvířata nebo do BPS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následně se provede páskové zpracování půdy (strip – till) 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po té se do připravených zpracovaných pásků půdy může sít  kukuřice </a:t>
            </a:r>
          </a:p>
          <a:p>
            <a:pPr marL="457200" indent="-457200" eaLnBrk="1" hangingPunct="1">
              <a:spcBef>
                <a:spcPts val="60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endParaRPr lang="cs-CZ" altLang="cs-CZ" sz="2200" smtClean="0">
              <a:solidFill>
                <a:srgbClr val="7A4619"/>
              </a:solidFill>
            </a:endParaRPr>
          </a:p>
        </p:txBody>
      </p:sp>
      <p:pic>
        <p:nvPicPr>
          <p:cNvPr id="55300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708275"/>
            <a:ext cx="5213350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96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5516563"/>
            <a:ext cx="7848600" cy="649287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70000"/>
              </a:lnSpc>
              <a:defRPr/>
            </a:pPr>
            <a:r>
              <a:rPr lang="cs-CZ" altLang="cs-CZ" sz="2200" b="0" smtClean="0">
                <a:solidFill>
                  <a:schemeClr val="tx1"/>
                </a:solidFill>
                <a:effectLst/>
              </a:rPr>
              <a:t>Kukuřice setá </a:t>
            </a:r>
            <a:r>
              <a:rPr lang="cs-CZ" altLang="cs-CZ" sz="2200" b="0" err="1" smtClean="0">
                <a:solidFill>
                  <a:schemeClr val="tx1"/>
                </a:solidFill>
                <a:effectLst/>
              </a:rPr>
              <a:t>bezorebným</a:t>
            </a:r>
            <a:r>
              <a:rPr lang="cs-CZ" altLang="cs-CZ" sz="2200" b="0" smtClean="0">
                <a:solidFill>
                  <a:schemeClr val="tx1"/>
                </a:solidFill>
                <a:effectLst/>
              </a:rPr>
              <a:t> strojem do mulče žita setého.</a:t>
            </a:r>
            <a:br>
              <a:rPr lang="cs-CZ" altLang="cs-CZ" sz="2200" b="0" smtClean="0">
                <a:solidFill>
                  <a:schemeClr val="tx1"/>
                </a:solidFill>
                <a:effectLst/>
              </a:rPr>
            </a:br>
            <a:r>
              <a:rPr lang="cs-CZ" altLang="cs-CZ" sz="2200" b="0" smtClean="0">
                <a:solidFill>
                  <a:schemeClr val="tx1"/>
                </a:solidFill>
                <a:effectLst/>
              </a:rPr>
              <a:t>Foto ZEA Sedmihorky</a:t>
            </a:r>
            <a:r>
              <a:rPr lang="cs-CZ" altLang="cs-CZ" sz="4000" b="0" smtClean="0">
                <a:solidFill>
                  <a:schemeClr val="tx1"/>
                </a:solidFill>
                <a:effectLst/>
              </a:rPr>
              <a:t> </a:t>
            </a:r>
          </a:p>
        </p:txBody>
      </p:sp>
      <p:graphicFrame>
        <p:nvGraphicFramePr>
          <p:cNvPr id="57347" name="Object 7"/>
          <p:cNvGraphicFramePr>
            <a:graphicFrameLocks noGrp="1" noChangeAspect="1"/>
          </p:cNvGraphicFramePr>
          <p:nvPr>
            <p:ph idx="4294967295"/>
          </p:nvPr>
        </p:nvGraphicFramePr>
        <p:xfrm>
          <a:off x="323850" y="404813"/>
          <a:ext cx="8569325" cy="481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Rastrový obrázek" r:id="rId3" imgW="9523810" imgH="5353797" progId="Paint.Picture">
                  <p:embed/>
                </p:oleObj>
              </mc:Choice>
              <mc:Fallback>
                <p:oleObj name="Rastrový obrázek" r:id="rId3" imgW="9523810" imgH="535379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404813"/>
                        <a:ext cx="8569325" cy="481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95482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9158" y="1013705"/>
            <a:ext cx="8472102" cy="994172"/>
          </a:xfrm>
        </p:spPr>
        <p:txBody>
          <a:bodyPr>
            <a:normAutofit/>
          </a:bodyPr>
          <a:lstStyle/>
          <a:p>
            <a:r>
              <a:rPr lang="cs-CZ" sz="27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Vrstevnicově setá kukuřice technologií </a:t>
            </a:r>
            <a:r>
              <a:rPr lang="cs-CZ" sz="2700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strip-till</a:t>
            </a:r>
            <a:r>
              <a:rPr lang="cs-CZ" sz="27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do </a:t>
            </a:r>
            <a:r>
              <a:rPr lang="cs-CZ" sz="27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žita sklizeného </a:t>
            </a:r>
            <a:r>
              <a:rPr lang="cs-CZ" sz="27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na </a:t>
            </a:r>
            <a:r>
              <a:rPr lang="cs-CZ" sz="2700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senáž</a:t>
            </a:r>
            <a:r>
              <a:rPr lang="cs-CZ" sz="27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endParaRPr lang="cs-CZ" sz="27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84" y="2125266"/>
            <a:ext cx="5030081" cy="3772561"/>
          </a:xfrm>
        </p:spPr>
      </p:pic>
      <p:sp>
        <p:nvSpPr>
          <p:cNvPr id="7" name="TextovéPole 6"/>
          <p:cNvSpPr txBox="1"/>
          <p:nvPr/>
        </p:nvSpPr>
        <p:spPr>
          <a:xfrm>
            <a:off x="7166919" y="2985442"/>
            <a:ext cx="154459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350" b="1" dirty="0"/>
              <a:t>Povrchový odtok nenastal ani po hodině zadešťování přívalovou </a:t>
            </a:r>
            <a:r>
              <a:rPr lang="cs-CZ" sz="1350" b="1" dirty="0" err="1"/>
              <a:t>sřážkou</a:t>
            </a:r>
            <a:endParaRPr lang="cs-CZ" sz="1350" b="1" dirty="0"/>
          </a:p>
        </p:txBody>
      </p:sp>
      <p:sp>
        <p:nvSpPr>
          <p:cNvPr id="8" name="Šipka doprava 7"/>
          <p:cNvSpPr/>
          <p:nvPr/>
        </p:nvSpPr>
        <p:spPr>
          <a:xfrm>
            <a:off x="5653216" y="3174142"/>
            <a:ext cx="1328352" cy="31509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/>
          </a:p>
        </p:txBody>
      </p:sp>
      <p:sp>
        <p:nvSpPr>
          <p:cNvPr id="10" name="Šipka dolů 9"/>
          <p:cNvSpPr/>
          <p:nvPr/>
        </p:nvSpPr>
        <p:spPr>
          <a:xfrm>
            <a:off x="8164726" y="4011546"/>
            <a:ext cx="420130" cy="756617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/>
          </a:p>
        </p:txBody>
      </p:sp>
      <p:sp>
        <p:nvSpPr>
          <p:cNvPr id="11" name="TextovéPole 10"/>
          <p:cNvSpPr txBox="1"/>
          <p:nvPr/>
        </p:nvSpPr>
        <p:spPr>
          <a:xfrm>
            <a:off x="7503640" y="4863255"/>
            <a:ext cx="87115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350" b="1" dirty="0"/>
              <a:t>60 mm/h</a:t>
            </a:r>
            <a:endParaRPr lang="cs-CZ" sz="1350" b="1" dirty="0"/>
          </a:p>
        </p:txBody>
      </p:sp>
    </p:spTree>
    <p:extLst>
      <p:ext uri="{BB962C8B-B14F-4D97-AF65-F5344CB8AC3E}">
        <p14:creationId xmlns:p14="http://schemas.microsoft.com/office/powerpoint/2010/main" val="2889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cs-CZ" sz="270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Jarní meziplodina -  LOS </a:t>
            </a:r>
            <a:r>
              <a:rPr lang="cs-CZ">
                <a:effectLst/>
              </a:rPr>
              <a:t/>
            </a:r>
            <a:br>
              <a:rPr lang="cs-CZ">
                <a:effectLst/>
              </a:rPr>
            </a:br>
            <a:endParaRPr lang="cs-CZ"/>
          </a:p>
        </p:txBody>
      </p:sp>
      <p:sp>
        <p:nvSpPr>
          <p:cNvPr id="58371" name="Zástupný symbol pro obsah 2"/>
          <p:cNvSpPr>
            <a:spLocks noGrp="1"/>
          </p:cNvSpPr>
          <p:nvPr>
            <p:ph idx="1"/>
          </p:nvPr>
        </p:nvSpPr>
        <p:spPr>
          <a:xfrm>
            <a:off x="468313" y="692150"/>
            <a:ext cx="8229600" cy="4786313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na podzim se půda zpracuje orbou nebo bezorebným způsobem 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na jaře se provede běžná příprava půdy kompaktorem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LOS (směs 50% jarní pšenice + 50% pelušky) se zaseje co nejdříve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směska se sklidí v červnu  na senáž pro hospodářská zvířata nebo do BPS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do LOS (krycí plodina) je zasetý podsev jetelovin nebo jetelotrav</a:t>
            </a:r>
          </a:p>
          <a:p>
            <a:pPr marL="457200" indent="-457200" eaLnBrk="1" hangingPunct="1">
              <a:spcBef>
                <a:spcPts val="60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endParaRPr lang="cs-CZ" altLang="cs-CZ" sz="2200" smtClean="0">
              <a:solidFill>
                <a:srgbClr val="7A4619"/>
              </a:solidFill>
            </a:endParaRPr>
          </a:p>
        </p:txBody>
      </p:sp>
      <p:pic>
        <p:nvPicPr>
          <p:cNvPr id="58372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876" y="3495781"/>
            <a:ext cx="4593371" cy="3075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00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cs-CZ" sz="270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Letní meziplodina - peluška </a:t>
            </a:r>
            <a:r>
              <a:rPr lang="cs-CZ">
                <a:effectLst/>
              </a:rPr>
              <a:t/>
            </a:r>
            <a:br>
              <a:rPr lang="cs-CZ">
                <a:effectLst/>
              </a:rPr>
            </a:br>
            <a:endParaRPr lang="cs-CZ"/>
          </a:p>
        </p:txBody>
      </p:sp>
      <p:sp>
        <p:nvSpPr>
          <p:cNvPr id="59395" name="Zástupný symbol pro obsah 2"/>
          <p:cNvSpPr>
            <a:spLocks noGrp="1"/>
          </p:cNvSpPr>
          <p:nvPr>
            <p:ph idx="1"/>
          </p:nvPr>
        </p:nvSpPr>
        <p:spPr>
          <a:xfrm>
            <a:off x="468313" y="692150"/>
            <a:ext cx="8229600" cy="4786313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sláma předplodiny – obiloviny se odveze z pole pro potřeby ŽV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následně se pozemek řádně podmítne diskovým podmítačem nebo radličkovým kypřičem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peluška se zaseje  secím strojem v červenci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na jaře se po desikaci a úpravě půdy kombinátorem může sít  kukuřice, jarní obiloviny apod. </a:t>
            </a:r>
          </a:p>
          <a:p>
            <a:pPr marL="457200" indent="-457200" eaLnBrk="1" hangingPunct="1">
              <a:spcBef>
                <a:spcPts val="60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endParaRPr lang="cs-CZ" altLang="cs-CZ" sz="2200" smtClean="0">
              <a:solidFill>
                <a:srgbClr val="7A4619"/>
              </a:solidFill>
            </a:endParaRPr>
          </a:p>
        </p:txBody>
      </p:sp>
      <p:pic>
        <p:nvPicPr>
          <p:cNvPr id="59396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631" y="3165610"/>
            <a:ext cx="4684957" cy="3513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947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1410" y="26064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cs-CZ" sz="270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Letní meziplodina - ředkev olejná </a:t>
            </a:r>
            <a:r>
              <a:rPr lang="cs-CZ">
                <a:effectLst/>
              </a:rPr>
              <a:t/>
            </a:r>
            <a:br>
              <a:rPr lang="cs-CZ">
                <a:effectLst/>
              </a:rPr>
            </a:br>
            <a:endParaRPr lang="cs-CZ"/>
          </a:p>
        </p:txBody>
      </p:sp>
      <p:sp>
        <p:nvSpPr>
          <p:cNvPr id="60419" name="Zástupný symbol pro obsah 2"/>
          <p:cNvSpPr>
            <a:spLocks noGrp="1"/>
          </p:cNvSpPr>
          <p:nvPr>
            <p:ph idx="1"/>
          </p:nvPr>
        </p:nvSpPr>
        <p:spPr>
          <a:xfrm>
            <a:off x="468313" y="692150"/>
            <a:ext cx="8229600" cy="2520950"/>
          </a:xfrm>
        </p:spPr>
        <p:txBody>
          <a:bodyPr>
            <a:normAutofit lnSpcReduction="10000"/>
          </a:bodyPr>
          <a:lstStyle/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sláma včas sklizené předplodiny - obiloviny se řádně rozdrtí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následně se organická hmota zapraví do půdy nejlépe diskovým podmítačem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ředkev olejná se zaseje  secím strojem v červenci  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po nárůstu organické hmoty ředkve se zapraví do půdy buď radličným pluhem anebo hloubkovým radličkovým kypřičem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jaře se po úpravě půdy kombinátorem mohou sít jarní plodiny </a:t>
            </a:r>
          </a:p>
          <a:p>
            <a:pPr marL="457200" indent="-457200" eaLnBrk="1" hangingPunct="1">
              <a:spcBef>
                <a:spcPts val="60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endParaRPr lang="cs-CZ" altLang="cs-CZ" sz="2200" smtClean="0">
              <a:solidFill>
                <a:srgbClr val="7A4619"/>
              </a:solidFill>
            </a:endParaRPr>
          </a:p>
        </p:txBody>
      </p:sp>
      <p:pic>
        <p:nvPicPr>
          <p:cNvPr id="60420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500438"/>
            <a:ext cx="4032250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783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cs-CZ" sz="270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Letní meziplodina -  jílek jednoletý </a:t>
            </a:r>
            <a:r>
              <a:rPr lang="cs-CZ">
                <a:effectLst/>
              </a:rPr>
              <a:t/>
            </a:r>
            <a:br>
              <a:rPr lang="cs-CZ">
                <a:effectLst/>
              </a:rPr>
            </a:br>
            <a:endParaRPr lang="cs-CZ"/>
          </a:p>
        </p:txBody>
      </p:sp>
      <p:sp>
        <p:nvSpPr>
          <p:cNvPr id="61443" name="Zástupný symbol pro obsah 2"/>
          <p:cNvSpPr>
            <a:spLocks noGrp="1"/>
          </p:cNvSpPr>
          <p:nvPr>
            <p:ph idx="1"/>
          </p:nvPr>
        </p:nvSpPr>
        <p:spPr>
          <a:xfrm>
            <a:off x="468313" y="692150"/>
            <a:ext cx="8229600" cy="4786313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sláma předplodiny pšenice jarní se řádně rozdrtí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následně se organická hmota zapraví do půdy nejlépe diskovým podmítačem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jílek se zaseje  secím strojem v červenci</a:t>
            </a:r>
          </a:p>
          <a:p>
            <a:pPr marL="457200" indent="-457200" eaLnBrk="1" hangingPunct="1">
              <a:spcBef>
                <a:spcPct val="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r>
              <a:rPr lang="cs-CZ" altLang="cs-CZ" sz="2200" smtClean="0">
                <a:solidFill>
                  <a:srgbClr val="7A4619"/>
                </a:solidFill>
              </a:rPr>
              <a:t>na jaře se po desikaci a úpravě půdy kombinátorem může sít  kukuřice </a:t>
            </a:r>
          </a:p>
          <a:p>
            <a:pPr marL="457200" indent="-457200" eaLnBrk="1" hangingPunct="1">
              <a:spcBef>
                <a:spcPts val="600"/>
              </a:spcBef>
              <a:buClr>
                <a:srgbClr val="7A4619"/>
              </a:buClr>
              <a:buFont typeface="Arial" panose="020B0604020202020204" pitchFamily="34" charset="0"/>
              <a:buChar char="•"/>
            </a:pPr>
            <a:endParaRPr lang="cs-CZ" altLang="cs-CZ" sz="2200" smtClean="0">
              <a:solidFill>
                <a:srgbClr val="7A4619"/>
              </a:solidFill>
            </a:endParaRPr>
          </a:p>
        </p:txBody>
      </p:sp>
      <p:pic>
        <p:nvPicPr>
          <p:cNvPr id="61444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636838"/>
            <a:ext cx="5192713" cy="389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227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754499" cy="55986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sz="2400" smtClean="0">
                <a:solidFill>
                  <a:schemeClr val="accent6">
                    <a:lumMod val="75000"/>
                  </a:schemeClr>
                </a:solidFill>
                <a:effectLst/>
              </a:rPr>
              <a:t>Ověřování účinnosti PEO v provozu –setí kukuřice do TTP</a:t>
            </a:r>
            <a:endParaRPr lang="cs-CZ" sz="240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62467" name="Zástupný symbol pro obsah 2"/>
          <p:cNvSpPr>
            <a:spLocks noGrp="1"/>
          </p:cNvSpPr>
          <p:nvPr>
            <p:ph idx="1"/>
          </p:nvPr>
        </p:nvSpPr>
        <p:spPr>
          <a:xfrm>
            <a:off x="251619" y="1232267"/>
            <a:ext cx="8281988" cy="2089150"/>
          </a:xfrm>
        </p:spPr>
        <p:txBody>
          <a:bodyPr>
            <a:normAutofit fontScale="85000" lnSpcReduction="10000"/>
          </a:bodyPr>
          <a:lstStyle/>
          <a:p>
            <a:pPr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dirty="0" smtClean="0">
                <a:solidFill>
                  <a:srgbClr val="7A4619"/>
                </a:solidFill>
              </a:rPr>
              <a:t>okres Havlíčkův Brod</a:t>
            </a:r>
          </a:p>
          <a:p>
            <a:pPr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dirty="0" smtClean="0">
                <a:solidFill>
                  <a:srgbClr val="7A4619"/>
                </a:solidFill>
              </a:rPr>
              <a:t>Půdní typ – </a:t>
            </a:r>
            <a:r>
              <a:rPr lang="cs-CZ" altLang="cs-CZ" sz="2000" dirty="0" err="1" smtClean="0">
                <a:solidFill>
                  <a:srgbClr val="7A4619"/>
                </a:solidFill>
              </a:rPr>
              <a:t>kambizem</a:t>
            </a:r>
            <a:r>
              <a:rPr lang="cs-CZ" altLang="cs-CZ" sz="2000" dirty="0" smtClean="0">
                <a:solidFill>
                  <a:srgbClr val="7A4619"/>
                </a:solidFill>
              </a:rPr>
              <a:t> modální</a:t>
            </a:r>
          </a:p>
          <a:p>
            <a:pPr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dirty="0" smtClean="0">
                <a:solidFill>
                  <a:srgbClr val="7A4619"/>
                </a:solidFill>
              </a:rPr>
              <a:t>Sklonitost – 9°(15 %)</a:t>
            </a:r>
          </a:p>
          <a:p>
            <a:pPr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dirty="0" smtClean="0">
                <a:solidFill>
                  <a:srgbClr val="7A4619"/>
                </a:solidFill>
              </a:rPr>
              <a:t>Podzim - trvalý travní porost – na jaře do </a:t>
            </a:r>
            <a:r>
              <a:rPr lang="cs-CZ" altLang="cs-CZ" sz="2000" dirty="0" err="1" smtClean="0">
                <a:solidFill>
                  <a:srgbClr val="7A4619"/>
                </a:solidFill>
              </a:rPr>
              <a:t>senáže</a:t>
            </a:r>
            <a:r>
              <a:rPr lang="cs-CZ" altLang="cs-CZ" sz="2000" dirty="0" smtClean="0">
                <a:solidFill>
                  <a:srgbClr val="7A4619"/>
                </a:solidFill>
              </a:rPr>
              <a:t> a desikace</a:t>
            </a:r>
          </a:p>
          <a:p>
            <a:pPr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dirty="0" smtClean="0">
                <a:solidFill>
                  <a:srgbClr val="7A4619"/>
                </a:solidFill>
              </a:rPr>
              <a:t>Zpracování půdy a způsob setí - setí do trávy </a:t>
            </a:r>
            <a:r>
              <a:rPr lang="cs-CZ" altLang="cs-CZ" sz="2000" dirty="0" err="1" smtClean="0">
                <a:solidFill>
                  <a:srgbClr val="7A4619"/>
                </a:solidFill>
              </a:rPr>
              <a:t>strip</a:t>
            </a:r>
            <a:r>
              <a:rPr lang="cs-CZ" altLang="cs-CZ" sz="2000" dirty="0" smtClean="0">
                <a:solidFill>
                  <a:srgbClr val="7A4619"/>
                </a:solidFill>
              </a:rPr>
              <a:t> </a:t>
            </a:r>
            <a:r>
              <a:rPr lang="cs-CZ" altLang="cs-CZ" sz="2000" dirty="0" err="1" smtClean="0">
                <a:solidFill>
                  <a:srgbClr val="7A4619"/>
                </a:solidFill>
              </a:rPr>
              <a:t>till</a:t>
            </a:r>
            <a:endParaRPr lang="cs-CZ" altLang="cs-CZ" sz="2000" dirty="0" smtClean="0">
              <a:solidFill>
                <a:srgbClr val="7A4619"/>
              </a:solidFill>
            </a:endParaRPr>
          </a:p>
          <a:p>
            <a:pPr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dirty="0" smtClean="0">
                <a:solidFill>
                  <a:srgbClr val="7A4619"/>
                </a:solidFill>
              </a:rPr>
              <a:t>Výnos v letošním roce 2015 při nepříznivě suchém počasí byl cca 40 t.ha</a:t>
            </a:r>
            <a:r>
              <a:rPr lang="cs-CZ" altLang="cs-CZ" sz="2000" baseline="30000" dirty="0" smtClean="0">
                <a:solidFill>
                  <a:srgbClr val="7A4619"/>
                </a:solidFill>
              </a:rPr>
              <a:t>-1</a:t>
            </a:r>
          </a:p>
          <a:p>
            <a:pPr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600" dirty="0" smtClean="0"/>
          </a:p>
        </p:txBody>
      </p:sp>
      <p:pic>
        <p:nvPicPr>
          <p:cNvPr id="62468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29000"/>
            <a:ext cx="4248150" cy="318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81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katastr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9475" y="2852738"/>
            <a:ext cx="5329238" cy="3770312"/>
          </a:xfrm>
        </p:spPr>
      </p:pic>
      <p:graphicFrame>
        <p:nvGraphicFramePr>
          <p:cNvPr id="64515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179388" y="188913"/>
          <a:ext cx="4752975" cy="318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Rastrový obrázek" r:id="rId4" imgW="6800000" imgH="4563112" progId="Paint.Picture">
                  <p:embed/>
                </p:oleObj>
              </mc:Choice>
              <mc:Fallback>
                <p:oleObj name="Rastrový obrázek" r:id="rId4" imgW="6800000" imgH="456311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88913"/>
                        <a:ext cx="4752975" cy="318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5148263" y="476250"/>
            <a:ext cx="36734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800" b="1">
                <a:solidFill>
                  <a:srgbClr val="993300"/>
                </a:solidFill>
                <a:latin typeface="Times New Roman" panose="02020603050405020304" pitchFamily="18" charset="0"/>
                <a:ea typeface="Candara" panose="020E0502030303020204" pitchFamily="34" charset="0"/>
                <a:cs typeface="Candara" panose="020E0502030303020204" pitchFamily="34" charset="0"/>
              </a:rPr>
              <a:t>rušení bývalých hydrografických prvků v krajině (remízky, zatravněné údolnice, mokřady, cestní příkopy atd.)</a:t>
            </a:r>
          </a:p>
        </p:txBody>
      </p:sp>
    </p:spTree>
    <p:extLst>
      <p:ext uri="{BB962C8B-B14F-4D97-AF65-F5344CB8AC3E}">
        <p14:creationId xmlns:p14="http://schemas.microsoft.com/office/powerpoint/2010/main" val="37305178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0"/>
            <a:ext cx="48466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5539" name="Text Box 2"/>
          <p:cNvSpPr txBox="1">
            <a:spLocks noChangeArrowheads="1"/>
          </p:cNvSpPr>
          <p:nvPr/>
        </p:nvSpPr>
        <p:spPr bwMode="auto">
          <a:xfrm>
            <a:off x="7380288" y="4365625"/>
            <a:ext cx="503237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>
                <a:solidFill>
                  <a:srgbClr val="FFFFFF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65540" name="Text Box 3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6805613" y="4221163"/>
            <a:ext cx="319087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>
                <a:solidFill>
                  <a:srgbClr val="FFFFFF"/>
                </a:solidFill>
                <a:latin typeface="Tahoma" panose="020B0604030504040204" pitchFamily="34" charset="0"/>
              </a:rPr>
              <a:t>2</a:t>
            </a:r>
          </a:p>
        </p:txBody>
      </p:sp>
      <p:pic>
        <p:nvPicPr>
          <p:cNvPr id="65541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38" y="9525"/>
            <a:ext cx="2700337" cy="2025650"/>
          </a:xfrm>
          <a:prstGeom prst="rect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5542" name="Text Box 5"/>
          <p:cNvSpPr txBox="1">
            <a:spLocks noChangeArrowheads="1"/>
          </p:cNvSpPr>
          <p:nvPr/>
        </p:nvSpPr>
        <p:spPr bwMode="auto">
          <a:xfrm>
            <a:off x="6518275" y="1557338"/>
            <a:ext cx="30638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65543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22725"/>
            <a:ext cx="3779838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5544" name="Text Box 7"/>
          <p:cNvSpPr txBox="1">
            <a:spLocks noChangeArrowheads="1"/>
          </p:cNvSpPr>
          <p:nvPr/>
        </p:nvSpPr>
        <p:spPr bwMode="auto">
          <a:xfrm>
            <a:off x="180975" y="6381750"/>
            <a:ext cx="30638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65545" name="Text Box 8"/>
          <p:cNvSpPr txBox="1">
            <a:spLocks noChangeArrowheads="1"/>
          </p:cNvSpPr>
          <p:nvPr/>
        </p:nvSpPr>
        <p:spPr bwMode="auto">
          <a:xfrm>
            <a:off x="3892550" y="4022725"/>
            <a:ext cx="3313113" cy="78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125"/>
              </a:spcBef>
              <a:buFontTx/>
              <a:buNone/>
            </a:pPr>
            <a:endParaRPr lang="cs-CZ" altLang="cs-CZ" sz="1800">
              <a:solidFill>
                <a:srgbClr val="FFFFFF"/>
              </a:solidFill>
            </a:endParaRPr>
          </a:p>
          <a:p>
            <a:pPr eaLnBrk="1" hangingPunct="1">
              <a:spcBef>
                <a:spcPts val="1125"/>
              </a:spcBef>
              <a:buFontTx/>
              <a:buNone/>
            </a:pPr>
            <a:endParaRPr lang="cs-CZ" altLang="cs-CZ" sz="1800">
              <a:solidFill>
                <a:srgbClr val="FFFFFF"/>
              </a:solidFill>
            </a:endParaRPr>
          </a:p>
        </p:txBody>
      </p:sp>
      <p:sp>
        <p:nvSpPr>
          <p:cNvPr id="65546" name="Rectangle 9"/>
          <p:cNvSpPr>
            <a:spLocks noChangeArrowheads="1"/>
          </p:cNvSpPr>
          <p:nvPr/>
        </p:nvSpPr>
        <p:spPr bwMode="auto">
          <a:xfrm>
            <a:off x="363538" y="2349500"/>
            <a:ext cx="503237" cy="142875"/>
          </a:xfrm>
          <a:prstGeom prst="rect">
            <a:avLst/>
          </a:prstGeom>
          <a:solidFill>
            <a:srgbClr val="339966"/>
          </a:solidFill>
          <a:ln w="9360">
            <a:solidFill>
              <a:srgbClr val="339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65547" name="Line 10"/>
          <p:cNvSpPr>
            <a:spLocks noChangeShapeType="1"/>
          </p:cNvSpPr>
          <p:nvPr/>
        </p:nvSpPr>
        <p:spPr bwMode="auto">
          <a:xfrm>
            <a:off x="371475" y="3141663"/>
            <a:ext cx="503238" cy="1587"/>
          </a:xfrm>
          <a:prstGeom prst="line">
            <a:avLst/>
          </a:prstGeom>
          <a:noFill/>
          <a:ln w="38160">
            <a:solidFill>
              <a:srgbClr val="00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48" name="Rectangle 11"/>
          <p:cNvSpPr>
            <a:spLocks noChangeArrowheads="1"/>
          </p:cNvSpPr>
          <p:nvPr/>
        </p:nvSpPr>
        <p:spPr bwMode="auto">
          <a:xfrm>
            <a:off x="396875" y="3716338"/>
            <a:ext cx="503238" cy="142875"/>
          </a:xfrm>
          <a:prstGeom prst="rect">
            <a:avLst/>
          </a:prstGeom>
          <a:solidFill>
            <a:srgbClr val="00CCFF"/>
          </a:solidFill>
          <a:ln w="9360">
            <a:solidFill>
              <a:srgbClr val="99C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65549" name="Obdélník 1"/>
          <p:cNvSpPr>
            <a:spLocks noChangeArrowheads="1"/>
          </p:cNvSpPr>
          <p:nvPr/>
        </p:nvSpPr>
        <p:spPr bwMode="auto">
          <a:xfrm>
            <a:off x="1281113" y="319088"/>
            <a:ext cx="2286000" cy="370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125"/>
              </a:spcBef>
              <a:buFontTx/>
              <a:buNone/>
            </a:pPr>
            <a:r>
              <a:rPr lang="cs-CZ" altLang="cs-CZ" sz="1800"/>
              <a:t>K.ú. HUBENOV</a:t>
            </a:r>
          </a:p>
          <a:p>
            <a:pPr eaLnBrk="1" hangingPunct="1">
              <a:spcBef>
                <a:spcPts val="1125"/>
              </a:spcBef>
              <a:buFontTx/>
              <a:buNone/>
            </a:pPr>
            <a:r>
              <a:rPr lang="cs-CZ" altLang="cs-CZ" sz="1800"/>
              <a:t>Opatření ochrany půdy a vody realizovaná v rámci KPÚ</a:t>
            </a:r>
          </a:p>
          <a:p>
            <a:pPr eaLnBrk="1" hangingPunct="1">
              <a:spcBef>
                <a:spcPts val="1125"/>
              </a:spcBef>
              <a:buFontTx/>
              <a:buNone/>
            </a:pPr>
            <a:r>
              <a:rPr lang="cs-CZ" altLang="cs-CZ" sz="1800"/>
              <a:t>	           zatravnění</a:t>
            </a:r>
          </a:p>
          <a:p>
            <a:pPr eaLnBrk="1" hangingPunct="1">
              <a:spcBef>
                <a:spcPts val="1125"/>
              </a:spcBef>
              <a:buFontTx/>
              <a:buNone/>
            </a:pPr>
            <a:r>
              <a:rPr lang="cs-CZ" altLang="cs-CZ" sz="1800"/>
              <a:t>	          protierozní mez</a:t>
            </a:r>
          </a:p>
          <a:p>
            <a:pPr eaLnBrk="1" hangingPunct="1">
              <a:spcBef>
                <a:spcPts val="1125"/>
              </a:spcBef>
              <a:buFontTx/>
              <a:buNone/>
            </a:pPr>
            <a:r>
              <a:rPr lang="cs-CZ" altLang="cs-CZ" sz="1800"/>
              <a:t>	          retenční nádrž</a:t>
            </a:r>
          </a:p>
        </p:txBody>
      </p:sp>
    </p:spTree>
    <p:extLst>
      <p:ext uri="{BB962C8B-B14F-4D97-AF65-F5344CB8AC3E}">
        <p14:creationId xmlns:p14="http://schemas.microsoft.com/office/powerpoint/2010/main" val="16943022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829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47769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0"/>
            <a:ext cx="9677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40080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72800" cy="822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25298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Nadpis 1"/>
          <p:cNvSpPr>
            <a:spLocks noGrp="1"/>
          </p:cNvSpPr>
          <p:nvPr>
            <p:ph type="title"/>
          </p:nvPr>
        </p:nvSpPr>
        <p:spPr>
          <a:xfrm>
            <a:off x="100013" y="703263"/>
            <a:ext cx="9043987" cy="1568450"/>
          </a:xfrm>
        </p:spPr>
        <p:txBody>
          <a:bodyPr/>
          <a:lstStyle/>
          <a:p>
            <a:r>
              <a:rPr lang="cs-CZ" altLang="cs-CZ" sz="3000" b="1" smtClean="0"/>
              <a:t/>
            </a:r>
            <a:br>
              <a:rPr lang="cs-CZ" altLang="cs-CZ" sz="3000" b="1" smtClean="0"/>
            </a:br>
            <a:r>
              <a:rPr lang="cs-CZ" altLang="cs-CZ" sz="2400" b="1" i="1" smtClean="0"/>
              <a:t>Optimalizace managementu zalesňování zemědělské půdy ve vztahu ke zvýšení retenčního potenciálu krajiny</a:t>
            </a:r>
          </a:p>
        </p:txBody>
      </p:sp>
      <p:pic>
        <p:nvPicPr>
          <p:cNvPr id="73731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088" y="2976563"/>
            <a:ext cx="2168525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2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1713"/>
            <a:ext cx="2952750" cy="45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3" name="Picture 3" descr="CBO-1_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913063"/>
            <a:ext cx="100647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4" name="Picture 4" descr="CDL-3_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5067300"/>
            <a:ext cx="1008063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5" name="Picture 5" descr="KDG-1_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175" y="5019675"/>
            <a:ext cx="100647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6" name="Picture 6" descr="CJA-3_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113" y="5019675"/>
            <a:ext cx="100647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délník 8"/>
          <p:cNvSpPr/>
          <p:nvPr/>
        </p:nvSpPr>
        <p:spPr>
          <a:xfrm>
            <a:off x="0" y="1588"/>
            <a:ext cx="9144000" cy="59213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Zalesňování zemědělské půdy</a:t>
            </a:r>
          </a:p>
        </p:txBody>
      </p:sp>
    </p:spTree>
    <p:extLst>
      <p:ext uri="{BB962C8B-B14F-4D97-AF65-F5344CB8AC3E}">
        <p14:creationId xmlns:p14="http://schemas.microsoft.com/office/powerpoint/2010/main" val="72534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Nadpis 1"/>
          <p:cNvSpPr>
            <a:spLocks noGrp="1"/>
          </p:cNvSpPr>
          <p:nvPr>
            <p:ph type="title"/>
          </p:nvPr>
        </p:nvSpPr>
        <p:spPr>
          <a:xfrm>
            <a:off x="0" y="1427163"/>
            <a:ext cx="9144000" cy="889000"/>
          </a:xfrm>
        </p:spPr>
        <p:txBody>
          <a:bodyPr/>
          <a:lstStyle/>
          <a:p>
            <a:r>
              <a:rPr lang="cs-CZ" altLang="cs-CZ" sz="2100" b="1" i="1" smtClean="0">
                <a:cs typeface="Times New Roman" panose="02020603050405020304" pitchFamily="18" charset="0"/>
              </a:rPr>
              <a:t>Identifikační systém pro řešení problematiky odvodňovacích zařízení v České republice,</a:t>
            </a:r>
            <a:endParaRPr lang="cs-CZ" altLang="cs-CZ" sz="2100" i="1" smtClean="0">
              <a:cs typeface="Times New Roman" panose="02020603050405020304" pitchFamily="18" charset="0"/>
            </a:endParaRPr>
          </a:p>
        </p:txBody>
      </p:sp>
      <p:pic>
        <p:nvPicPr>
          <p:cNvPr id="74755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238" y="2439988"/>
            <a:ext cx="4068762" cy="356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Obrázek 16" descr="1_hydromorfismus ornice a Fe bročk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2439988"/>
            <a:ext cx="4532313" cy="170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Obrázek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4264025"/>
            <a:ext cx="2960687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8" name="Picture 6" descr="ÚPÚ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313" y="4835525"/>
            <a:ext cx="15271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/>
          <p:cNvSpPr/>
          <p:nvPr/>
        </p:nvSpPr>
        <p:spPr>
          <a:xfrm>
            <a:off x="96838" y="696913"/>
            <a:ext cx="9144000" cy="44608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Drenáže velký problém blízké budoucnosti</a:t>
            </a:r>
          </a:p>
        </p:txBody>
      </p:sp>
    </p:spTree>
    <p:extLst>
      <p:ext uri="{BB962C8B-B14F-4D97-AF65-F5344CB8AC3E}">
        <p14:creationId xmlns:p14="http://schemas.microsoft.com/office/powerpoint/2010/main" val="373164219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229225"/>
            <a:ext cx="9144000" cy="1354138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cs-CZ" altLang="cs-CZ" sz="2400" dirty="0" smtClean="0">
                <a:solidFill>
                  <a:srgbClr val="FF0000"/>
                </a:solidFill>
              </a:rPr>
              <a:t>Obnažené drény, jejichž působení bylo provedenou revitalizací ukončeno, při realizaci revitalizace vodního toku</a:t>
            </a:r>
            <a:br>
              <a:rPr lang="cs-CZ" altLang="cs-CZ" sz="2400" dirty="0" smtClean="0">
                <a:solidFill>
                  <a:srgbClr val="FF0000"/>
                </a:solidFill>
              </a:rPr>
            </a:br>
            <a:r>
              <a:rPr lang="cs-CZ" altLang="cs-CZ" sz="2400" dirty="0" smtClean="0">
                <a:solidFill>
                  <a:srgbClr val="FF0000"/>
                </a:solidFill>
              </a:rPr>
              <a:t>u obce Domašín okr. Benešov (AOPK, 2009-11).</a:t>
            </a:r>
            <a:br>
              <a:rPr lang="cs-CZ" altLang="cs-CZ" sz="2400" dirty="0" smtClean="0">
                <a:solidFill>
                  <a:srgbClr val="FF0000"/>
                </a:solidFill>
              </a:rPr>
            </a:br>
            <a:r>
              <a:rPr lang="cs-CZ" altLang="cs-CZ" sz="1200" dirty="0" smtClean="0">
                <a:solidFill>
                  <a:srgbClr val="FF0000"/>
                </a:solidFill>
              </a:rPr>
              <a:t>Foto: </a:t>
            </a:r>
            <a:r>
              <a:rPr lang="cs-CZ" altLang="cs-CZ" sz="1200" dirty="0" err="1" smtClean="0">
                <a:solidFill>
                  <a:srgbClr val="FF0000"/>
                </a:solidFill>
              </a:rPr>
              <a:t>T.Just</a:t>
            </a:r>
            <a:endParaRPr lang="cs-CZ" altLang="cs-CZ" sz="1200" dirty="0" smtClean="0">
              <a:solidFill>
                <a:srgbClr val="FF0000"/>
              </a:solidFill>
            </a:endParaRPr>
          </a:p>
        </p:txBody>
      </p:sp>
      <p:pic>
        <p:nvPicPr>
          <p:cNvPr id="75779" name="Picture 4" descr="Foto 2 T-Just (DREN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6154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9144000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24779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81325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ený obdélník 6"/>
          <p:cNvSpPr/>
          <p:nvPr/>
        </p:nvSpPr>
        <p:spPr>
          <a:xfrm>
            <a:off x="4929188" y="5500688"/>
            <a:ext cx="3429000" cy="571500"/>
          </a:xfrm>
          <a:prstGeom prst="roundRect">
            <a:avLst>
              <a:gd name="adj" fmla="val 6162"/>
            </a:avLst>
          </a:prstGeom>
          <a:solidFill>
            <a:srgbClr val="146086">
              <a:alpha val="60000"/>
            </a:srgbClr>
          </a:solidFill>
          <a:ln w="38100">
            <a:solidFill>
              <a:srgbClr val="FFFFF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4929188" y="5506738"/>
            <a:ext cx="3930650" cy="571500"/>
          </a:xfrm>
        </p:spPr>
        <p:txBody>
          <a:bodyPr/>
          <a:lstStyle/>
          <a:p>
            <a:pPr eaLnBrk="1" hangingPunct="1"/>
            <a:r>
              <a:rPr lang="cs-CZ" altLang="cs-CZ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cs-CZ" altLang="cs-CZ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hladik.jiri</a:t>
            </a:r>
            <a:r>
              <a:rPr lang="en-US" altLang="cs-CZ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@</a:t>
            </a:r>
            <a:r>
              <a:rPr lang="cs-CZ" altLang="cs-CZ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vumop.cz</a:t>
            </a:r>
            <a:endParaRPr lang="cs-CZ" altLang="cs-CZ" sz="2000" dirty="0" smtClean="0">
              <a:solidFill>
                <a:schemeClr val="tx1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2843213" y="2781300"/>
            <a:ext cx="7524750" cy="5191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sz="2800" b="1" dirty="0">
                <a:solidFill>
                  <a:srgbClr val="F2F2F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Děkuji za pozornost</a:t>
            </a:r>
          </a:p>
        </p:txBody>
      </p:sp>
      <p:sp>
        <p:nvSpPr>
          <p:cNvPr id="3" name="Obdélník 2"/>
          <p:cNvSpPr/>
          <p:nvPr/>
        </p:nvSpPr>
        <p:spPr>
          <a:xfrm>
            <a:off x="1404532" y="2473064"/>
            <a:ext cx="6647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altLang="cs-CZ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Děkuji za pozornost</a:t>
            </a:r>
            <a:endParaRPr lang="cs-CZ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26" y="454322"/>
            <a:ext cx="1950724" cy="192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84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583</TotalTime>
  <Words>1620</Words>
  <Application>Microsoft Office PowerPoint</Application>
  <PresentationFormat>Předvádění na obrazovce (4:3)</PresentationFormat>
  <Paragraphs>279</Paragraphs>
  <Slides>61</Slides>
  <Notes>15</Notes>
  <HiddenSlides>0</HiddenSlides>
  <MMClips>0</MMClips>
  <ScaleCrop>false</ScaleCrop>
  <HeadingPairs>
    <vt:vector size="8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61</vt:i4>
      </vt:variant>
    </vt:vector>
  </HeadingPairs>
  <TitlesOfParts>
    <vt:vector size="72" baseType="lpstr">
      <vt:lpstr>Arial</vt:lpstr>
      <vt:lpstr>Calibri</vt:lpstr>
      <vt:lpstr>Candara</vt:lpstr>
      <vt:lpstr>Garamond</vt:lpstr>
      <vt:lpstr>Tahoma</vt:lpstr>
      <vt:lpstr>Times New Roman</vt:lpstr>
      <vt:lpstr>Trebuchet MS</vt:lpstr>
      <vt:lpstr>Wingdings 3</vt:lpstr>
      <vt:lpstr>Faseta</vt:lpstr>
      <vt:lpstr>Clip</vt:lpstr>
      <vt:lpstr>Rastrový obrázek</vt:lpstr>
      <vt:lpstr>Prezentace aplikace PowerPoint</vt:lpstr>
      <vt:lpstr>Půda</vt:lpstr>
      <vt:lpstr>Půda:</vt:lpstr>
      <vt:lpstr>Funkce půdy</vt:lpstr>
      <vt:lpstr>Prezentace aplikace PowerPoint</vt:lpstr>
      <vt:lpstr>Stav půdy v ČR</vt:lpstr>
      <vt:lpstr>Prezentace aplikace PowerPoint</vt:lpstr>
      <vt:lpstr>Význam půdy při hospodaření s vodou</vt:lpstr>
      <vt:lpstr>Vlastnosti půdy ovlivňující hospodaření s vodou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 ročního úbytku zemědělské půdy cca 12 – 15 ha (př. v roce 2007 v rozsahu 5 226 ha)   bylo: </vt:lpstr>
      <vt:lpstr>Prezentace aplikace PowerPoint</vt:lpstr>
      <vt:lpstr>Prezentace aplikace PowerPoint</vt:lpstr>
      <vt:lpstr>Typický vývoj území za deset let</vt:lpstr>
      <vt:lpstr>Prezentace aplikace PowerPoint</vt:lpstr>
      <vt:lpstr>Prezentace aplikace PowerPoint</vt:lpstr>
      <vt:lpstr>Činnost oddělení</vt:lpstr>
      <vt:lpstr>Činnost oddělení</vt:lpstr>
      <vt:lpstr>Činnost oddělení</vt:lpstr>
      <vt:lpstr>Činnost oddělení</vt:lpstr>
      <vt:lpstr>Činnost oddělení</vt:lpstr>
      <vt:lpstr>Činnost oddělení</vt:lpstr>
      <vt:lpstr>Činnost oddělení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Obsah vody v půdy: konvenční versus ochranné hospodaření</vt:lpstr>
      <vt:lpstr>Prezentace aplikace PowerPoint</vt:lpstr>
      <vt:lpstr>Organická hmota v půdě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</vt:lpstr>
      <vt:lpstr>Ozimá meziplodina - hořčice (70%) a pelušky (30%)  </vt:lpstr>
      <vt:lpstr>Ozimá meziplodina -  žito  </vt:lpstr>
      <vt:lpstr>Kukuřice setá bezorebným strojem do mulče žita setého. Foto ZEA Sedmihorky </vt:lpstr>
      <vt:lpstr>Vrstevnicově setá kukuřice technologií strip-till do žita sklizeného na senáž </vt:lpstr>
      <vt:lpstr>Jarní meziplodina -  LOS  </vt:lpstr>
      <vt:lpstr>Letní meziplodina - peluška  </vt:lpstr>
      <vt:lpstr>Letní meziplodina - ředkev olejná  </vt:lpstr>
      <vt:lpstr>Letní meziplodina -  jílek jednoletý  </vt:lpstr>
      <vt:lpstr>Ověřování účinnosti PEO v provozu –setí kukuřice do TTP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Optimalizace managementu zalesňování zemědělské půdy ve vztahu ke zvýšení retenčního potenciálu krajiny</vt:lpstr>
      <vt:lpstr>Identifikační systém pro řešení problematiky odvodňovacích zařízení v České republice,</vt:lpstr>
      <vt:lpstr>Obnažené drény, jejichž působení bylo provedenou revitalizací ukončeno, při realizaci revitalizace vodního toku u obce Domašín okr. Benešov (AOPK, 2009-11). Foto: T.Just</vt:lpstr>
      <vt:lpstr>Prezentace aplikace PowerPoint</vt:lpstr>
      <vt:lpstr>Prezentace aplikace PowerPoint</vt:lpstr>
      <vt:lpstr>    hladik.jiri@vumop.cz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Hladík Jiří</dc:creator>
  <cp:lastModifiedBy>Hladík Jiří</cp:lastModifiedBy>
  <cp:revision>15</cp:revision>
  <dcterms:created xsi:type="dcterms:W3CDTF">2015-11-05T09:20:29Z</dcterms:created>
  <dcterms:modified xsi:type="dcterms:W3CDTF">2016-03-30T11:00:35Z</dcterms:modified>
</cp:coreProperties>
</file>