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8" r:id="rId3"/>
    <p:sldId id="263" r:id="rId4"/>
    <p:sldId id="318" r:id="rId5"/>
    <p:sldId id="323" r:id="rId6"/>
    <p:sldId id="330" r:id="rId7"/>
    <p:sldId id="298" r:id="rId8"/>
    <p:sldId id="349" r:id="rId9"/>
    <p:sldId id="322" r:id="rId10"/>
    <p:sldId id="328" r:id="rId11"/>
    <p:sldId id="329" r:id="rId12"/>
    <p:sldId id="271" r:id="rId13"/>
    <p:sldId id="325" r:id="rId14"/>
    <p:sldId id="331" r:id="rId15"/>
    <p:sldId id="333" r:id="rId16"/>
    <p:sldId id="341" r:id="rId17"/>
    <p:sldId id="336" r:id="rId18"/>
    <p:sldId id="342" r:id="rId19"/>
    <p:sldId id="345" r:id="rId20"/>
    <p:sldId id="350" r:id="rId21"/>
    <p:sldId id="351" r:id="rId22"/>
    <p:sldId id="356" r:id="rId23"/>
    <p:sldId id="357" r:id="rId24"/>
    <p:sldId id="358" r:id="rId25"/>
    <p:sldId id="359" r:id="rId26"/>
    <p:sldId id="360" r:id="rId27"/>
    <p:sldId id="361" r:id="rId28"/>
    <p:sldId id="362" r:id="rId29"/>
    <p:sldId id="363" r:id="rId30"/>
    <p:sldId id="366" r:id="rId31"/>
    <p:sldId id="367" r:id="rId32"/>
    <p:sldId id="317" r:id="rId33"/>
    <p:sldId id="310" r:id="rId34"/>
    <p:sldId id="348" r:id="rId35"/>
    <p:sldId id="364" r:id="rId36"/>
    <p:sldId id="365" r:id="rId37"/>
    <p:sldId id="259" r:id="rId38"/>
  </p:sldIdLst>
  <p:sldSz cx="9144000" cy="6858000" type="screen4x3"/>
  <p:notesSz cx="6797675" cy="992663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9">
          <p15:clr>
            <a:srgbClr val="A4A3A4"/>
          </p15:clr>
        </p15:guide>
        <p15:guide id="2" pos="2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73767D"/>
    <a:srgbClr val="0046AD"/>
    <a:srgbClr val="3F9C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175" autoAdjust="0"/>
  </p:normalViewPr>
  <p:slideViewPr>
    <p:cSldViewPr>
      <p:cViewPr varScale="1">
        <p:scale>
          <a:sx n="83" d="100"/>
          <a:sy n="83" d="100"/>
        </p:scale>
        <p:origin x="1450" y="77"/>
      </p:cViewPr>
      <p:guideLst>
        <p:guide orient="horz" pos="3339"/>
        <p:guide pos="2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5" y="0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8583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5" y="9428583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8EAA01-46D8-4564-85DA-28AE2AF438F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65131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5" y="0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583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5" y="9428583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1F139D-22AE-4A8F-BBFC-F0A84EC099E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31075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666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2007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1143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552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902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2944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902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2944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902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20077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2944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29443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2944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F139D-22AE-4A8F-BBFC-F0A84EC099E6}" type="slidenum">
              <a:rPr lang="cs-CZ" smtClean="0"/>
              <a:pPr>
                <a:defRPr/>
              </a:pPr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7283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93700" y="6092825"/>
            <a:ext cx="842645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150000"/>
              </a:lnSpc>
              <a:defRPr/>
            </a:pPr>
            <a:r>
              <a:rPr lang="cs-CZ" altLang="cs-CZ" sz="1630" b="1" dirty="0" smtClean="0">
                <a:solidFill>
                  <a:srgbClr val="003399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www.opzp.cz</a:t>
            </a:r>
            <a:r>
              <a:rPr lang="cs-CZ" altLang="cs-CZ" sz="1630" b="1" dirty="0" smtClean="0">
                <a:solidFill>
                  <a:srgbClr val="73767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cs-CZ" altLang="cs-CZ" sz="1630" b="1" dirty="0" smtClean="0">
                <a:solidFill>
                  <a:srgbClr val="3F9C3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zelená linka: 800 260 500  </a:t>
            </a:r>
            <a:r>
              <a:rPr lang="cs-CZ" altLang="cs-CZ" sz="1630" b="1" dirty="0" smtClean="0">
                <a:solidFill>
                  <a:srgbClr val="003399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dotazy@sfzp.cz</a:t>
            </a:r>
          </a:p>
        </p:txBody>
      </p:sp>
      <p:pic>
        <p:nvPicPr>
          <p:cNvPr id="3" name="Obrázek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5470525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6092825"/>
            <a:ext cx="266541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22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8" b="11234"/>
          <a:stretch>
            <a:fillRect/>
          </a:stretch>
        </p:blipFill>
        <p:spPr bwMode="auto">
          <a:xfrm>
            <a:off x="323850" y="6092825"/>
            <a:ext cx="309562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6192838"/>
            <a:ext cx="2667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280400" cy="706437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8313" y="1557338"/>
            <a:ext cx="8104187" cy="4525962"/>
          </a:xfrm>
        </p:spPr>
        <p:txBody>
          <a:bodyPr/>
          <a:lstStyle/>
          <a:p>
            <a:r>
              <a:rPr lang="cs-CZ" altLang="cs-CZ" dirty="0" smtClean="0"/>
              <a:t>Zástupný text (Styl ve Wordu: Nadpis 2)</a:t>
            </a:r>
          </a:p>
          <a:p>
            <a:pPr lvl="1"/>
            <a:r>
              <a:rPr lang="cs-CZ" altLang="cs-CZ" dirty="0" smtClean="0"/>
              <a:t>1x tabulátor + zástupný text (Styl Wordu: Nadpis 3)</a:t>
            </a:r>
          </a:p>
          <a:p>
            <a:pPr lvl="2"/>
            <a:r>
              <a:rPr lang="cs-CZ" altLang="cs-CZ" dirty="0" smtClean="0"/>
              <a:t>2x tabulátor + zástup. text (Styl Wordu: Nadpis 4)</a:t>
            </a:r>
          </a:p>
          <a:p>
            <a:pPr lvl="3"/>
            <a:r>
              <a:rPr lang="cs-CZ" altLang="cs-CZ" dirty="0" smtClean="0"/>
              <a:t>3x tabulátor + zástupný text (Styl Wordu: Nadpis 5)</a:t>
            </a:r>
          </a:p>
          <a:p>
            <a:pPr lvl="4"/>
            <a:r>
              <a:rPr lang="cs-CZ" altLang="cs-CZ" dirty="0" smtClean="0"/>
              <a:t>4x tabulátor + zástupný text (Styl Wordu: Nadpis 6)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635375" y="6245225"/>
            <a:ext cx="2133600" cy="47625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15E859E-1FA9-461F-86E2-9EEE1EEAABE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8762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z loga do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5470525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6192838"/>
            <a:ext cx="2667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868413" y="2852936"/>
            <a:ext cx="8104187" cy="8635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cs-CZ" alt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9858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74638"/>
            <a:ext cx="8135937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104187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3767D"/>
                </a:solidFill>
              </a:defRPr>
            </a:lvl1pPr>
          </a:lstStyle>
          <a:p>
            <a:pPr>
              <a:defRPr/>
            </a:pPr>
            <a:fld id="{8AB8892E-D4DA-41E0-9E85-8ADFE617413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Segoe UI" pitchFamily="34" charset="0"/>
          <a:cs typeface="Segoe U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Segoe UI" pitchFamily="34" charset="0"/>
          <a:cs typeface="Segoe U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Segoe UI" pitchFamily="34" charset="0"/>
          <a:cs typeface="Segoe U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Segoe UI" pitchFamily="34" charset="0"/>
          <a:cs typeface="Segoe U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Unicode MS" pitchFamily="3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Unicode MS" pitchFamily="3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Unicode MS" pitchFamily="3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 Unicode MS" pitchFamily="34" charset="-128"/>
        </a:defRPr>
      </a:lvl9pPr>
    </p:titleStyle>
    <p:bodyStyle>
      <a:lvl1pPr marL="268288" indent="-268288" algn="l" rtl="0" eaLnBrk="0" fontAlgn="base" hangingPunct="0">
        <a:spcBef>
          <a:spcPct val="20000"/>
        </a:spcBef>
        <a:spcAft>
          <a:spcPct val="0"/>
        </a:spcAft>
        <a:buClr>
          <a:srgbClr val="0046AD"/>
        </a:buClr>
        <a:buFont typeface="Arial" charset="0"/>
        <a:buChar char="•"/>
        <a:defRPr sz="26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82550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4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12334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641475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0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0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 Unicode MS" pitchFamily="34" charset="-128"/>
        <a:buChar char="­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68312" y="1916833"/>
            <a:ext cx="8208143" cy="3816424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cs-CZ" altLang="cs-CZ" sz="2800" b="1" dirty="0">
                <a:solidFill>
                  <a:srgbClr val="003399"/>
                </a:solidFill>
              </a:rPr>
              <a:t>Dotace z OPŽP na protipovodňovou ochranu hospodaření se srážkovou vodou a zadržení vody v krajině</a:t>
            </a:r>
          </a:p>
          <a:p>
            <a:pPr marL="0" indent="0" algn="ctr" eaLnBrk="1" hangingPunct="1">
              <a:lnSpc>
                <a:spcPct val="150000"/>
              </a:lnSpc>
              <a:spcBef>
                <a:spcPts val="1200"/>
              </a:spcBef>
              <a:buFont typeface="Wingdings" pitchFamily="2" charset="2"/>
              <a:buNone/>
            </a:pPr>
            <a:endParaRPr lang="cs-CZ" altLang="cs-CZ" sz="800" b="1" dirty="0" smtClean="0">
              <a:solidFill>
                <a:srgbClr val="003399"/>
              </a:solidFill>
            </a:endParaRPr>
          </a:p>
          <a:p>
            <a:pPr marL="0" indent="0" algn="ctr" eaLnBrk="1" hangingPunct="1">
              <a:lnSpc>
                <a:spcPct val="150000"/>
              </a:lnSpc>
              <a:spcBef>
                <a:spcPts val="1200"/>
              </a:spcBef>
              <a:buFont typeface="Wingdings" pitchFamily="2" charset="2"/>
              <a:buNone/>
            </a:pPr>
            <a:r>
              <a:rPr lang="cs-CZ" altLang="cs-CZ" sz="1600" b="1" dirty="0" smtClean="0">
                <a:solidFill>
                  <a:srgbClr val="003399"/>
                </a:solidFill>
              </a:rPr>
              <a:t>Jan Matějka</a:t>
            </a:r>
          </a:p>
          <a:p>
            <a:pPr marL="0" indent="0" algn="ctr" eaLnBrk="1" hangingPunct="1">
              <a:lnSpc>
                <a:spcPct val="150000"/>
              </a:lnSpc>
              <a:spcBef>
                <a:spcPts val="1600"/>
              </a:spcBef>
              <a:buFont typeface="Wingdings" pitchFamily="2" charset="2"/>
              <a:buNone/>
            </a:pPr>
            <a:r>
              <a:rPr lang="cs-CZ" altLang="cs-CZ" sz="1200" b="1" dirty="0" smtClean="0"/>
              <a:t>Autoři v prezentaci použitých fotografií jsou Tomáš Just (AOPK ČR) a pracovníci SFŽP ČR, případně</a:t>
            </a:r>
            <a:r>
              <a:rPr lang="cs-CZ" sz="1200" dirty="0"/>
              <a:t> </a:t>
            </a:r>
            <a:r>
              <a:rPr lang="cs-CZ" altLang="cs-CZ" sz="1200" b="1" dirty="0" smtClean="0"/>
              <a:t>jsou použity i fotografie získané z internetu.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5" y="274638"/>
            <a:ext cx="8208912" cy="706437"/>
          </a:xfrm>
        </p:spPr>
        <p:txBody>
          <a:bodyPr/>
          <a:lstStyle/>
          <a:p>
            <a:pPr eaLnBrk="1" hangingPunct="1"/>
            <a:r>
              <a:rPr lang="cs-CZ" altLang="cs-CZ" sz="2000" dirty="0" smtClean="0"/>
              <a:t>Prioritní osa 1, specifický cíl 1.3 – Zajistit povodňovou ochranu intravilánu a hospodaření se srážkovými vodami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1196752"/>
            <a:ext cx="8136706" cy="4753198"/>
          </a:xfrm>
        </p:spPr>
        <p:txBody>
          <a:bodyPr/>
          <a:lstStyle/>
          <a:p>
            <a:pPr algn="just"/>
            <a:r>
              <a:rPr lang="cs-CZ" altLang="cs-CZ" sz="1400" b="1" dirty="0" smtClean="0">
                <a:solidFill>
                  <a:srgbClr val="000000"/>
                </a:solidFill>
              </a:rPr>
              <a:t>Aktivita 1.3.1</a:t>
            </a:r>
            <a:r>
              <a:rPr lang="cs-CZ" altLang="cs-CZ" sz="1400" dirty="0" smtClean="0">
                <a:solidFill>
                  <a:srgbClr val="000000"/>
                </a:solidFill>
              </a:rPr>
              <a:t> – Zprůtočnění nebo zvýšení retenčního potenciálu koryt vodních toků a přilehlých niv, zlepšení přirozených rozlivů</a:t>
            </a:r>
            <a:endParaRPr lang="cs-CZ" altLang="cs-CZ" sz="1400" b="1" dirty="0" smtClean="0">
              <a:solidFill>
                <a:srgbClr val="000000"/>
              </a:solidFill>
            </a:endParaRPr>
          </a:p>
          <a:p>
            <a:pPr algn="just"/>
            <a:r>
              <a:rPr lang="cs-CZ" altLang="cs-CZ" sz="1400" b="1" dirty="0" smtClean="0">
                <a:solidFill>
                  <a:srgbClr val="000000"/>
                </a:solidFill>
              </a:rPr>
              <a:t>Aktivita 1.3.2</a:t>
            </a:r>
            <a:r>
              <a:rPr lang="cs-CZ" altLang="cs-CZ" sz="1400" dirty="0" smtClean="0">
                <a:solidFill>
                  <a:srgbClr val="000000"/>
                </a:solidFill>
              </a:rPr>
              <a:t> – Hospodaření se srážkovými vodami v intravilánu</a:t>
            </a:r>
          </a:p>
          <a:p>
            <a:pPr algn="just"/>
            <a:r>
              <a:rPr lang="cs-CZ" altLang="cs-CZ" sz="1400" b="1" dirty="0" smtClean="0">
                <a:solidFill>
                  <a:srgbClr val="000000"/>
                </a:solidFill>
              </a:rPr>
              <a:t>Aktivita 1.3.3</a:t>
            </a:r>
            <a:r>
              <a:rPr lang="cs-CZ" altLang="cs-CZ" sz="1400" dirty="0" smtClean="0">
                <a:solidFill>
                  <a:srgbClr val="000000"/>
                </a:solidFill>
              </a:rPr>
              <a:t> – Obnovení, výstavba a rekonstrukce, případně modernizace vodních děl sloužící povodňové ochraně</a:t>
            </a:r>
          </a:p>
          <a:p>
            <a:pPr algn="just"/>
            <a:r>
              <a:rPr lang="cs-CZ" altLang="cs-CZ" sz="1400" b="1" dirty="0" smtClean="0">
                <a:solidFill>
                  <a:srgbClr val="000000"/>
                </a:solidFill>
              </a:rPr>
              <a:t>Aktivita 1.3.4 – </a:t>
            </a:r>
            <a:r>
              <a:rPr lang="cs-CZ" altLang="cs-CZ" sz="1400" dirty="0" smtClean="0">
                <a:solidFill>
                  <a:srgbClr val="000000"/>
                </a:solidFill>
              </a:rPr>
              <a:t>Stabilizování </a:t>
            </a:r>
            <a:r>
              <a:rPr lang="cs-CZ" altLang="cs-CZ" sz="1400" dirty="0">
                <a:solidFill>
                  <a:srgbClr val="000000"/>
                </a:solidFill>
              </a:rPr>
              <a:t>a sanace svahových nestabilit ohrožujících zdraví, majetek a bezpečnost obsažených v „Registru svahových nestabilit</a:t>
            </a:r>
            <a:r>
              <a:rPr lang="cs-CZ" altLang="cs-CZ" sz="1400" dirty="0" smtClean="0">
                <a:solidFill>
                  <a:srgbClr val="000000"/>
                </a:solidFill>
              </a:rPr>
              <a:t>“ (není předmětem této prezentace)</a:t>
            </a:r>
          </a:p>
          <a:p>
            <a:pPr marL="0" indent="0" algn="just">
              <a:buNone/>
            </a:pPr>
            <a:endParaRPr lang="cs-CZ" altLang="cs-CZ" sz="1400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cs-CZ" sz="1400" dirty="0" smtClean="0"/>
              <a:t>Oprávnění </a:t>
            </a:r>
            <a:r>
              <a:rPr lang="cs-CZ" sz="1400" dirty="0"/>
              <a:t>žadatelé (příjemci podpory</a:t>
            </a:r>
            <a:r>
              <a:rPr lang="cs-CZ" sz="1400" dirty="0" smtClean="0"/>
              <a:t>) jsou </a:t>
            </a:r>
            <a:r>
              <a:rPr lang="cs-CZ" sz="1400" b="1" dirty="0" smtClean="0"/>
              <a:t>veřejné subjekty </a:t>
            </a:r>
            <a:r>
              <a:rPr lang="cs-CZ" sz="1400" dirty="0" smtClean="0"/>
              <a:t>s výjimkou či omezením:</a:t>
            </a:r>
            <a:endParaRPr lang="cs-CZ" altLang="cs-CZ" sz="1400" dirty="0">
              <a:solidFill>
                <a:srgbClr val="000000"/>
              </a:solidFill>
            </a:endParaRPr>
          </a:p>
          <a:p>
            <a:pPr lvl="0" algn="just"/>
            <a:r>
              <a:rPr lang="cs-CZ" sz="1400" dirty="0"/>
              <a:t>nestátní neziskové organizace (obecně prospěšné společnosti, nadace, nadační fondy, ústa­vy, spolky) – kromě opatření výstavby ochranných nádrží,</a:t>
            </a:r>
          </a:p>
          <a:p>
            <a:pPr algn="just"/>
            <a:r>
              <a:rPr lang="cs-CZ" sz="1400" dirty="0" smtClean="0"/>
              <a:t>fyzické </a:t>
            </a:r>
            <a:r>
              <a:rPr lang="cs-CZ" sz="1400" dirty="0"/>
              <a:t>osoby </a:t>
            </a:r>
            <a:r>
              <a:rPr lang="cs-CZ" sz="1400" dirty="0" smtClean="0"/>
              <a:t>podnikající a </a:t>
            </a:r>
            <a:r>
              <a:rPr lang="cs-CZ" sz="1400" b="1" dirty="0" smtClean="0"/>
              <a:t>nepodnikající </a:t>
            </a:r>
            <a:r>
              <a:rPr lang="cs-CZ" sz="1400" dirty="0" smtClean="0"/>
              <a:t>mohou žádat o podporu pouze v rámci</a:t>
            </a:r>
            <a:r>
              <a:rPr lang="cs-CZ" sz="1400" dirty="0"/>
              <a:t> </a:t>
            </a:r>
            <a:r>
              <a:rPr lang="cs-CZ" sz="1400" dirty="0" smtClean="0"/>
              <a:t>aktivity 1.3.3, ale nikoliv na</a:t>
            </a:r>
            <a:r>
              <a:rPr lang="cs-CZ" sz="1400" dirty="0"/>
              <a:t> </a:t>
            </a:r>
            <a:r>
              <a:rPr lang="cs-CZ" sz="1400" dirty="0" smtClean="0"/>
              <a:t>opatření – výstavba </a:t>
            </a:r>
            <a:r>
              <a:rPr lang="cs-CZ" sz="1400" dirty="0"/>
              <a:t>ochranných </a:t>
            </a:r>
            <a:r>
              <a:rPr lang="cs-CZ" sz="1400" dirty="0" smtClean="0"/>
              <a:t>nádrží.</a:t>
            </a:r>
          </a:p>
          <a:p>
            <a:pPr marL="0" indent="0">
              <a:buNone/>
            </a:pPr>
            <a:endParaRPr lang="cs-CZ" altLang="cs-CZ" sz="1400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cs-CZ" altLang="cs-CZ" sz="1400" dirty="0">
                <a:solidFill>
                  <a:srgbClr val="000000"/>
                </a:solidFill>
              </a:rPr>
              <a:t>Podpora u výše uvedených aktivit je </a:t>
            </a:r>
            <a:r>
              <a:rPr lang="cs-CZ" altLang="cs-CZ" sz="1400" b="1" dirty="0">
                <a:solidFill>
                  <a:srgbClr val="000000"/>
                </a:solidFill>
              </a:rPr>
              <a:t>85 % </a:t>
            </a:r>
            <a:r>
              <a:rPr lang="cs-CZ" altLang="cs-CZ" sz="1400" dirty="0">
                <a:solidFill>
                  <a:srgbClr val="000000"/>
                </a:solidFill>
              </a:rPr>
              <a:t>z celkových způsobilých výdajů výjimkou budování propustných zpevněných povrchů, kde bude podpora poskytována ve výši </a:t>
            </a:r>
            <a:r>
              <a:rPr lang="cs-CZ" altLang="cs-CZ" sz="1400" b="1" dirty="0">
                <a:solidFill>
                  <a:srgbClr val="000000"/>
                </a:solidFill>
              </a:rPr>
              <a:t>30 % </a:t>
            </a:r>
            <a:r>
              <a:rPr lang="cs-CZ" sz="1400" dirty="0"/>
              <a:t>z </a:t>
            </a:r>
            <a:r>
              <a:rPr lang="cs-CZ" altLang="cs-CZ" sz="1400" dirty="0">
                <a:solidFill>
                  <a:srgbClr val="000000"/>
                </a:solidFill>
              </a:rPr>
              <a:t>celkových způsobilých </a:t>
            </a:r>
            <a:r>
              <a:rPr lang="cs-CZ" altLang="cs-CZ" sz="1400" dirty="0" smtClean="0">
                <a:solidFill>
                  <a:srgbClr val="000000"/>
                </a:solidFill>
              </a:rPr>
              <a:t>výdajů a odstranění sedimentů, </a:t>
            </a:r>
            <a:r>
              <a:rPr lang="cs-CZ" altLang="cs-CZ" sz="1400" dirty="0">
                <a:solidFill>
                  <a:srgbClr val="000000"/>
                </a:solidFill>
              </a:rPr>
              <a:t>kde bude podpora poskytována ve výši 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40 </a:t>
            </a:r>
            <a:r>
              <a:rPr lang="cs-CZ" altLang="cs-CZ" sz="1400" b="1" dirty="0">
                <a:solidFill>
                  <a:srgbClr val="000000"/>
                </a:solidFill>
              </a:rPr>
              <a:t>% </a:t>
            </a:r>
            <a:r>
              <a:rPr lang="cs-CZ" sz="1400" dirty="0"/>
              <a:t>z </a:t>
            </a:r>
            <a:r>
              <a:rPr lang="cs-CZ" altLang="cs-CZ" sz="1400" dirty="0">
                <a:solidFill>
                  <a:srgbClr val="000000"/>
                </a:solidFill>
              </a:rPr>
              <a:t>celkových způsobilých výdajů</a:t>
            </a:r>
          </a:p>
          <a:p>
            <a:pPr marL="0" indent="0">
              <a:buNone/>
            </a:pPr>
            <a:endParaRPr lang="cs-CZ" sz="1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sz="1400" dirty="0" smtClean="0"/>
              <a:t>Minimální </a:t>
            </a:r>
            <a:r>
              <a:rPr lang="cs-CZ" sz="1400" dirty="0"/>
              <a:t>způsobilé přímé realizační výdaje na projekt </a:t>
            </a:r>
            <a:r>
              <a:rPr lang="cs-CZ" sz="1400" dirty="0" smtClean="0"/>
              <a:t>jsou </a:t>
            </a:r>
            <a:r>
              <a:rPr lang="cs-CZ" sz="1400" dirty="0"/>
              <a:t>stanoveny na 200 000 Kč </a:t>
            </a:r>
            <a:r>
              <a:rPr lang="cs-CZ" sz="1400" dirty="0" smtClean="0"/>
              <a:t>bez DPH.</a:t>
            </a:r>
            <a:endParaRPr lang="cs-CZ" altLang="cs-CZ" sz="1400" dirty="0" smtClean="0">
              <a:solidFill>
                <a:srgbClr val="000000"/>
              </a:solidFill>
            </a:endParaRPr>
          </a:p>
        </p:txBody>
      </p:sp>
      <p:sp>
        <p:nvSpPr>
          <p:cNvPr id="6148" name="Zástupný symbol pro číslo snímku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7E602498-8F8E-4EFF-9E68-2D1656FC311E}" type="slidenum">
              <a:rPr lang="cs-CZ" altLang="cs-CZ" sz="1400" smtClean="0">
                <a:solidFill>
                  <a:srgbClr val="73767D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cs-CZ" altLang="cs-CZ" sz="1400" dirty="0" smtClean="0">
              <a:solidFill>
                <a:srgbClr val="73767D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5" y="260648"/>
            <a:ext cx="8136903" cy="720080"/>
          </a:xfrm>
        </p:spPr>
        <p:txBody>
          <a:bodyPr/>
          <a:lstStyle/>
          <a:p>
            <a:pPr algn="just" eaLnBrk="1" hangingPunct="1"/>
            <a:r>
              <a:rPr lang="cs-CZ" altLang="cs-CZ" sz="2000" dirty="0" smtClean="0"/>
              <a:t>Aktivita</a:t>
            </a:r>
            <a:r>
              <a:rPr lang="cs-CZ" sz="2000" dirty="0"/>
              <a:t> </a:t>
            </a:r>
            <a:r>
              <a:rPr lang="cs-CZ" altLang="cs-CZ" sz="2000" dirty="0" smtClean="0"/>
              <a:t>1.3.1 – Zprůtočnění nebo zvýšení retenčního potenciálu koryt vodních toků a přilehlých niv, zlepšení přirozených rozlivů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8313" y="1196752"/>
            <a:ext cx="8136135" cy="4824636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cs-CZ" altLang="cs-CZ" sz="1400" b="1" dirty="0" smtClean="0">
                <a:solidFill>
                  <a:srgbClr val="000000"/>
                </a:solidFill>
              </a:rPr>
              <a:t>Typy podporovaných projektů:</a:t>
            </a:r>
          </a:p>
          <a:p>
            <a:pPr marL="0" indent="0">
              <a:buNone/>
            </a:pPr>
            <a:endParaRPr lang="cs-CZ" altLang="cs-CZ" sz="1400" b="1" dirty="0" smtClean="0">
              <a:solidFill>
                <a:srgbClr val="000000"/>
              </a:solidFill>
            </a:endParaRPr>
          </a:p>
          <a:p>
            <a:pPr algn="just"/>
            <a:r>
              <a:rPr lang="cs-CZ" altLang="cs-CZ" sz="1400" dirty="0" smtClean="0">
                <a:solidFill>
                  <a:srgbClr val="000000"/>
                </a:solidFill>
              </a:rPr>
              <a:t>realizace opatření podporujících přirozený tlumivý rozliv povodní v nivách,</a:t>
            </a:r>
          </a:p>
          <a:p>
            <a:pPr algn="just"/>
            <a:r>
              <a:rPr lang="cs-CZ" altLang="cs-CZ" sz="1400" dirty="0" smtClean="0">
                <a:solidFill>
                  <a:srgbClr val="000000"/>
                </a:solidFill>
              </a:rPr>
              <a:t>zvýšení kapacity koryta složeným profilem, vložení stěhovavé kynety pro běžné průtoky v</a:t>
            </a:r>
            <a:r>
              <a:rPr lang="cs-CZ" sz="1400" dirty="0"/>
              <a:t> </a:t>
            </a:r>
            <a:r>
              <a:rPr lang="cs-CZ" altLang="cs-CZ" sz="1400" dirty="0" smtClean="0">
                <a:solidFill>
                  <a:srgbClr val="000000"/>
                </a:solidFill>
              </a:rPr>
              <a:t>intravilánu obcí, úpravy nevhodného opevnění,</a:t>
            </a:r>
          </a:p>
          <a:p>
            <a:pPr algn="just"/>
            <a:r>
              <a:rPr lang="cs-CZ" altLang="cs-CZ" sz="1400" dirty="0" smtClean="0">
                <a:solidFill>
                  <a:srgbClr val="000000"/>
                </a:solidFill>
              </a:rPr>
              <a:t>zvýšení členitosti a zlepšení morfologie koryta vodních toků, na některých místech s tvorbou mokřin a tůní,</a:t>
            </a:r>
          </a:p>
          <a:p>
            <a:pPr algn="just"/>
            <a:r>
              <a:rPr lang="cs-CZ" altLang="cs-CZ" sz="1400" dirty="0" smtClean="0">
                <a:solidFill>
                  <a:srgbClr val="000000"/>
                </a:solidFill>
              </a:rPr>
              <a:t>umožnění povodňových rozlivů do nivních ploch (v intravilánu tzv. povodňové parky</a:t>
            </a:r>
            <a:r>
              <a:rPr lang="pt-BR" altLang="cs-CZ" sz="1400" dirty="0" smtClean="0">
                <a:solidFill>
                  <a:srgbClr val="000000"/>
                </a:solidFill>
              </a:rPr>
              <a:t>).</a:t>
            </a:r>
            <a:endParaRPr lang="cs-CZ" altLang="cs-CZ" sz="1400" dirty="0" smtClean="0">
              <a:solidFill>
                <a:srgbClr val="000000"/>
              </a:solidFill>
            </a:endParaRPr>
          </a:p>
        </p:txBody>
      </p:sp>
      <p:sp>
        <p:nvSpPr>
          <p:cNvPr id="8196" name="Zástupný symbol pro číslo snímku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805E620E-83C5-421A-8427-1FD64AF904C9}" type="slidenum">
              <a:rPr lang="cs-CZ" altLang="cs-CZ" sz="1400" smtClean="0">
                <a:solidFill>
                  <a:srgbClr val="73767D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cs-CZ" altLang="cs-CZ" sz="1400" dirty="0" smtClean="0">
              <a:solidFill>
                <a:srgbClr val="73767D"/>
              </a:solidFill>
              <a:latin typeface="Arial" charset="0"/>
            </a:endParaRPr>
          </a:p>
        </p:txBody>
      </p:sp>
      <p:pic>
        <p:nvPicPr>
          <p:cNvPr id="1026" name="Picture 2" descr="L:\DOKUME~1.4\PODKLA~1\FOTOGR~1\Bad Staffelstein, 2. etapa. Vzorový úsek v obytné zástavbě. Zasazení povodňového perimetru do zástavby je technicko-architektonické, dno s kynetou přírodě blízké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53296"/>
            <a:ext cx="3310128" cy="2478024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L:\DOKUMENTY K SC 1.3 A 1.4\Podklady od Tomáše Justa - AOPK ČR - 2017-05-02\FOTOGRAFIE DO PREZENTACE\Bad Staffelstein V úsecích nejvíce stísněných zástavbou je dbáno alespoň přírodě blízkého provedení dna koryt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562" y="3353296"/>
            <a:ext cx="1863670" cy="24878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74639"/>
            <a:ext cx="8208912" cy="562073"/>
          </a:xfrm>
        </p:spPr>
        <p:txBody>
          <a:bodyPr/>
          <a:lstStyle/>
          <a:p>
            <a:pPr eaLnBrk="1" hangingPunct="1"/>
            <a:r>
              <a:rPr lang="cs-CZ" altLang="cs-CZ" sz="2000" dirty="0"/>
              <a:t>Aktivita 1.3.1 – Specifická </a:t>
            </a:r>
            <a:r>
              <a:rPr lang="cs-CZ" altLang="cs-CZ" sz="2000" dirty="0" smtClean="0"/>
              <a:t>kritéria přijatelnosti (výběr)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980728"/>
            <a:ext cx="8136706" cy="4669185"/>
          </a:xfrm>
        </p:spPr>
        <p:txBody>
          <a:bodyPr/>
          <a:lstStyle/>
          <a:p>
            <a:pPr algn="just"/>
            <a:r>
              <a:rPr lang="cs-CZ" altLang="cs-CZ" sz="1400" dirty="0" smtClean="0">
                <a:solidFill>
                  <a:srgbClr val="000000"/>
                </a:solidFill>
              </a:rPr>
              <a:t>Návrh </a:t>
            </a:r>
            <a:r>
              <a:rPr lang="cs-CZ" altLang="cs-CZ" sz="1400" dirty="0">
                <a:solidFill>
                  <a:srgbClr val="000000"/>
                </a:solidFill>
              </a:rPr>
              <a:t>revitalizované kynety koryta </a:t>
            </a:r>
            <a:r>
              <a:rPr lang="cs-CZ" altLang="cs-CZ" sz="1400" dirty="0" smtClean="0">
                <a:solidFill>
                  <a:srgbClr val="000000"/>
                </a:solidFill>
              </a:rPr>
              <a:t>vodního toku zajišťuje </a:t>
            </a:r>
            <a:r>
              <a:rPr lang="cs-CZ" altLang="cs-CZ" sz="1400" dirty="0">
                <a:solidFill>
                  <a:srgbClr val="000000"/>
                </a:solidFill>
              </a:rPr>
              <a:t>v rozsahu území využitelného </a:t>
            </a:r>
            <a:r>
              <a:rPr lang="cs-CZ" altLang="cs-CZ" sz="1400" dirty="0" smtClean="0">
                <a:solidFill>
                  <a:srgbClr val="000000"/>
                </a:solidFill>
              </a:rPr>
              <a:t>pro</a:t>
            </a:r>
            <a:r>
              <a:rPr lang="cs-CZ" sz="1400" dirty="0"/>
              <a:t> </a:t>
            </a:r>
            <a:r>
              <a:rPr lang="cs-CZ" altLang="cs-CZ" sz="1400" dirty="0" smtClean="0">
                <a:solidFill>
                  <a:srgbClr val="000000"/>
                </a:solidFill>
              </a:rPr>
              <a:t>revitalizaci </a:t>
            </a:r>
            <a:r>
              <a:rPr lang="cs-CZ" altLang="cs-CZ" sz="1400" dirty="0">
                <a:solidFill>
                  <a:srgbClr val="000000"/>
                </a:solidFill>
              </a:rPr>
              <a:t>zlepšení současného ekologického stavu vod (úprava kynety do </a:t>
            </a:r>
            <a:r>
              <a:rPr lang="cs-CZ" altLang="cs-CZ" sz="1400" dirty="0" smtClean="0">
                <a:solidFill>
                  <a:srgbClr val="000000"/>
                </a:solidFill>
              </a:rPr>
              <a:t>potenciálního </a:t>
            </a:r>
            <a:r>
              <a:rPr lang="cs-CZ" altLang="cs-CZ" sz="1400" dirty="0">
                <a:solidFill>
                  <a:srgbClr val="000000"/>
                </a:solidFill>
              </a:rPr>
              <a:t>geomorfologického typu přirozeného toku), migrační prostupnost a potřebný </a:t>
            </a:r>
            <a:r>
              <a:rPr lang="cs-CZ" altLang="cs-CZ" sz="1400" dirty="0" smtClean="0">
                <a:solidFill>
                  <a:srgbClr val="000000"/>
                </a:solidFill>
              </a:rPr>
              <a:t>transport </a:t>
            </a:r>
            <a:r>
              <a:rPr lang="cs-CZ" altLang="cs-CZ" sz="1400" dirty="0">
                <a:solidFill>
                  <a:srgbClr val="000000"/>
                </a:solidFill>
              </a:rPr>
              <a:t>splavenin.</a:t>
            </a:r>
          </a:p>
          <a:p>
            <a:pPr algn="just"/>
            <a:r>
              <a:rPr lang="cs-CZ" altLang="cs-CZ" sz="1400" dirty="0" smtClean="0">
                <a:solidFill>
                  <a:srgbClr val="000000"/>
                </a:solidFill>
              </a:rPr>
              <a:t>Projekt </a:t>
            </a:r>
            <a:r>
              <a:rPr lang="cs-CZ" altLang="cs-CZ" sz="1400" dirty="0">
                <a:solidFill>
                  <a:srgbClr val="000000"/>
                </a:solidFill>
              </a:rPr>
              <a:t>zachovává (případně zvyšuje) průtočnou kapacitu stanovenou pro danou obec či město a nezvyšuje povodňové nebezpečí.</a:t>
            </a:r>
          </a:p>
          <a:p>
            <a:pPr algn="just"/>
            <a:r>
              <a:rPr lang="cs-CZ" altLang="cs-CZ" sz="1400" dirty="0" smtClean="0">
                <a:solidFill>
                  <a:srgbClr val="000000"/>
                </a:solidFill>
              </a:rPr>
              <a:t>Projekt </a:t>
            </a:r>
            <a:r>
              <a:rPr lang="cs-CZ" altLang="cs-CZ" sz="1400" dirty="0">
                <a:solidFill>
                  <a:srgbClr val="000000"/>
                </a:solidFill>
              </a:rPr>
              <a:t>obsahuje doložení snížení povodňového ohrožení a </a:t>
            </a:r>
            <a:r>
              <a:rPr lang="cs-CZ" altLang="cs-CZ" sz="1400" dirty="0" smtClean="0">
                <a:solidFill>
                  <a:srgbClr val="000000"/>
                </a:solidFill>
              </a:rPr>
              <a:t>nezhoršuje </a:t>
            </a:r>
            <a:r>
              <a:rPr lang="cs-CZ" altLang="cs-CZ" sz="1400" dirty="0">
                <a:solidFill>
                  <a:srgbClr val="000000"/>
                </a:solidFill>
              </a:rPr>
              <a:t>povodňové riziko dále </a:t>
            </a:r>
            <a:r>
              <a:rPr lang="cs-CZ" altLang="cs-CZ" sz="1400" dirty="0" smtClean="0">
                <a:solidFill>
                  <a:srgbClr val="000000"/>
                </a:solidFill>
              </a:rPr>
              <a:t>po</a:t>
            </a:r>
            <a:r>
              <a:rPr lang="cs-CZ" sz="1400" dirty="0"/>
              <a:t> </a:t>
            </a:r>
            <a:r>
              <a:rPr lang="cs-CZ" altLang="cs-CZ" sz="1400" dirty="0" smtClean="0">
                <a:solidFill>
                  <a:srgbClr val="000000"/>
                </a:solidFill>
              </a:rPr>
              <a:t>toku.</a:t>
            </a:r>
          </a:p>
        </p:txBody>
      </p:sp>
      <p:sp>
        <p:nvSpPr>
          <p:cNvPr id="9220" name="Zástupný symbol pro číslo snímku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CB93984-F28A-4B78-B5B5-F52056246BE8}" type="slidenum">
              <a:rPr lang="cs-CZ" altLang="cs-CZ" sz="1400" smtClean="0">
                <a:solidFill>
                  <a:srgbClr val="73767D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cs-CZ" altLang="cs-CZ" sz="1400" smtClean="0">
              <a:solidFill>
                <a:srgbClr val="73767D"/>
              </a:solidFill>
              <a:latin typeface="Arial" charset="0"/>
            </a:endParaRPr>
          </a:p>
        </p:txBody>
      </p:sp>
      <p:pic>
        <p:nvPicPr>
          <p:cNvPr id="2050" name="Picture 2" descr="L:\DOKUMENTY K SC 1.3 A 1.4\Podklady od Tomáše Justa - AOPK ČR - 2017-05-02\FOTOGRAFIE DO PREZENTACE\řeka Wiesent v Ebermannstadtu rozvolnění a protipovodňová ze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32" y="2996952"/>
            <a:ext cx="3366199" cy="252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L:\DOKUMENTY K SC 1.3 A 1.4\Podklady od Tomáše Justa - AOPK ČR - 2017-05-02\FOTOGRAFIE DO PREZENTACE\VT PPO Bad Staffelste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96952"/>
            <a:ext cx="4479999" cy="252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66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136135" cy="706437"/>
          </a:xfrm>
        </p:spPr>
        <p:txBody>
          <a:bodyPr/>
          <a:lstStyle/>
          <a:p>
            <a:r>
              <a:rPr lang="cs-CZ" altLang="cs-CZ" sz="2000" dirty="0" smtClean="0"/>
              <a:t>Aktivita</a:t>
            </a:r>
            <a:r>
              <a:rPr lang="cs-CZ" sz="2000" dirty="0"/>
              <a:t> </a:t>
            </a:r>
            <a:r>
              <a:rPr lang="cs-CZ" altLang="cs-CZ" sz="2000" dirty="0" smtClean="0"/>
              <a:t>1.3.1 </a:t>
            </a:r>
            <a:r>
              <a:rPr lang="cs-CZ" altLang="cs-CZ" sz="2000" dirty="0"/>
              <a:t>– </a:t>
            </a:r>
            <a:r>
              <a:rPr lang="cs-CZ" sz="2000" dirty="0" smtClean="0"/>
              <a:t>Přírodě blízká protipovodňová úprava koryta vodního toku a přilehlé nivy dle hodnotících kritérií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7544" y="1196752"/>
            <a:ext cx="8136904" cy="4824536"/>
          </a:xfrm>
        </p:spPr>
        <p:txBody>
          <a:bodyPr/>
          <a:lstStyle/>
          <a:p>
            <a:pPr algn="just"/>
            <a:r>
              <a:rPr lang="cs-CZ" sz="1400" dirty="0" smtClean="0"/>
              <a:t>Úplné </a:t>
            </a:r>
            <a:r>
              <a:rPr lang="cs-CZ" sz="1400" dirty="0"/>
              <a:t>či částečné odstranění nevhodného opevnění koryta vodního </a:t>
            </a:r>
            <a:r>
              <a:rPr lang="cs-CZ" sz="1400" dirty="0" smtClean="0"/>
              <a:t>toku</a:t>
            </a:r>
            <a:r>
              <a:rPr lang="cs-CZ" sz="1400" dirty="0">
                <a:solidFill>
                  <a:srgbClr val="000000"/>
                </a:solidFill>
              </a:rPr>
              <a:t>,</a:t>
            </a:r>
            <a:endParaRPr lang="cs-CZ" sz="1400" dirty="0"/>
          </a:p>
          <a:p>
            <a:pPr algn="just"/>
            <a:r>
              <a:rPr lang="cs-CZ" sz="1400" dirty="0"/>
              <a:t>odstranění migračních překážek</a:t>
            </a:r>
            <a:r>
              <a:rPr lang="cs-CZ" sz="1400" dirty="0" smtClean="0"/>
              <a:t>,</a:t>
            </a:r>
            <a:endParaRPr lang="cs-CZ" sz="1400" dirty="0"/>
          </a:p>
          <a:p>
            <a:pPr algn="just"/>
            <a:r>
              <a:rPr lang="cs-CZ" sz="1400" dirty="0" smtClean="0"/>
              <a:t>zlepšení </a:t>
            </a:r>
            <a:r>
              <a:rPr lang="cs-CZ" sz="1400" dirty="0"/>
              <a:t>morfologie koryta vodního </a:t>
            </a:r>
            <a:r>
              <a:rPr lang="cs-CZ" sz="1400" dirty="0" smtClean="0"/>
              <a:t>toku,</a:t>
            </a:r>
          </a:p>
          <a:p>
            <a:pPr algn="just"/>
            <a:r>
              <a:rPr lang="cs-CZ" sz="1400" dirty="0" smtClean="0"/>
              <a:t>úprava </a:t>
            </a:r>
            <a:r>
              <a:rPr lang="cs-CZ" sz="1400" dirty="0"/>
              <a:t>zemních břehů do mírnějších a proměnlivých sklonů a jejich případná stabilizace</a:t>
            </a:r>
            <a:r>
              <a:rPr lang="cs-CZ" sz="1400" dirty="0" smtClean="0"/>
              <a:t>,</a:t>
            </a:r>
          </a:p>
          <a:p>
            <a:pPr algn="just"/>
            <a:r>
              <a:rPr lang="cs-CZ" sz="1400" dirty="0" smtClean="0"/>
              <a:t>výsadba </a:t>
            </a:r>
            <a:r>
              <a:rPr lang="cs-CZ" sz="1400" dirty="0"/>
              <a:t>doprovodných dřevin spolu se zatravněním břehů a okolí vodního toku (např. realizace ochranných zatravněných pásů podél vodního toku</a:t>
            </a:r>
            <a:r>
              <a:rPr lang="cs-CZ" sz="1400" dirty="0" smtClean="0"/>
              <a:t>),</a:t>
            </a:r>
          </a:p>
          <a:p>
            <a:pPr algn="just"/>
            <a:r>
              <a:rPr lang="cs-CZ" sz="1400" dirty="0" smtClean="0"/>
              <a:t>obnova </a:t>
            </a:r>
            <a:r>
              <a:rPr lang="cs-CZ" sz="1400" dirty="0"/>
              <a:t>původních a tvorba umělých říčních ramen a meandrů, povodňových průlehů a bypassů, </a:t>
            </a:r>
            <a:endParaRPr lang="cs-CZ" sz="1400" dirty="0" smtClean="0"/>
          </a:p>
          <a:p>
            <a:pPr algn="just"/>
            <a:r>
              <a:rPr lang="cs-CZ" sz="1400" dirty="0" smtClean="0"/>
              <a:t>tvorba </a:t>
            </a:r>
            <a:r>
              <a:rPr lang="cs-CZ" sz="1400" dirty="0"/>
              <a:t>složeného profilu koryta a vložení členité kynety pro běžné </a:t>
            </a:r>
            <a:r>
              <a:rPr lang="cs-CZ" sz="1400" dirty="0" smtClean="0"/>
              <a:t>průtoky,</a:t>
            </a:r>
          </a:p>
          <a:p>
            <a:pPr algn="just"/>
            <a:r>
              <a:rPr lang="cs-CZ" sz="1400" dirty="0" smtClean="0"/>
              <a:t>otevírání </a:t>
            </a:r>
            <a:r>
              <a:rPr lang="cs-CZ" sz="1400" dirty="0"/>
              <a:t>nivních ploch pro povodňové rozlivy a jejich vhodné úpravy.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E859E-1FA9-461F-86E2-9EEE1EEAABEB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  <p:pic>
        <p:nvPicPr>
          <p:cNvPr id="3074" name="Picture 2" descr="L:\DOKUMENTY K SC 1.3 A 1.4\Podklady od Tomáše Justa - AOPK ČR - 2017-05-02\FOTOGRAFIE DO PREZENTACE\První etapa přírodě blízké protipovodňové úpravy potoka v Bad Staffelste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3645024"/>
            <a:ext cx="2971800" cy="228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16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9"/>
            <a:ext cx="8136135" cy="562074"/>
          </a:xfrm>
        </p:spPr>
        <p:txBody>
          <a:bodyPr/>
          <a:lstStyle/>
          <a:p>
            <a:r>
              <a:rPr lang="cs-CZ" altLang="cs-CZ" sz="2000" dirty="0"/>
              <a:t>Aktivita 1.3.1 – </a:t>
            </a:r>
            <a:r>
              <a:rPr lang="cs-CZ" sz="2000" dirty="0" smtClean="0"/>
              <a:t>Příklady nepodporovaných opatření</a:t>
            </a:r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E859E-1FA9-461F-86E2-9EEE1EEAABEB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  <p:pic>
        <p:nvPicPr>
          <p:cNvPr id="6146" name="Picture 2" descr="L:\DOKUMENTY K SC 1.3 A 1.4\Podklady od Tomáše Justa - AOPK ČR - 2017-05-02\FOTOGRAFIE DO PREZENTACE - ÚPRAVY\zatruběný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0728"/>
            <a:ext cx="2955863" cy="230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73016"/>
            <a:ext cx="4228128" cy="230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80728"/>
            <a:ext cx="3466665" cy="230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96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136135" cy="562074"/>
          </a:xfrm>
        </p:spPr>
        <p:txBody>
          <a:bodyPr/>
          <a:lstStyle/>
          <a:p>
            <a:r>
              <a:rPr lang="cs-CZ" altLang="cs-CZ" sz="2000" dirty="0"/>
              <a:t>Aktivita 1.3.2 – Hospodaření se srážkovými vodami </a:t>
            </a:r>
            <a:r>
              <a:rPr lang="cs-CZ" altLang="cs-CZ" sz="2000" dirty="0" smtClean="0"/>
              <a:t>v</a:t>
            </a:r>
            <a:r>
              <a:rPr lang="cs-CZ" sz="2000" dirty="0"/>
              <a:t> </a:t>
            </a:r>
            <a:r>
              <a:rPr lang="cs-CZ" altLang="cs-CZ" sz="2000" dirty="0" smtClean="0"/>
              <a:t>intravilánu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980728"/>
            <a:ext cx="8104187" cy="5102572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1400" b="1" dirty="0">
                <a:solidFill>
                  <a:srgbClr val="000000"/>
                </a:solidFill>
              </a:rPr>
              <a:t>Typy podporovaných projektů:</a:t>
            </a:r>
          </a:p>
          <a:p>
            <a:pPr marL="0" lvl="0" indent="0">
              <a:buNone/>
            </a:pPr>
            <a:endParaRPr lang="cs-CZ" sz="1400" dirty="0"/>
          </a:p>
          <a:p>
            <a:pPr lvl="0"/>
            <a:r>
              <a:rPr lang="cs-CZ" sz="1400" dirty="0"/>
              <a:t>povrchová vsakovací a retenční zařízení doplněná zelení (plošný vsak, </a:t>
            </a:r>
            <a:r>
              <a:rPr lang="cs-CZ" sz="1400" dirty="0" err="1"/>
              <a:t>průleh</a:t>
            </a:r>
            <a:r>
              <a:rPr lang="cs-CZ" sz="1400" dirty="0"/>
              <a:t>, vsakovací nádrž),</a:t>
            </a:r>
          </a:p>
          <a:p>
            <a:r>
              <a:rPr lang="cs-CZ" sz="1400" dirty="0"/>
              <a:t>podzemní vsakovací zařízení s retenčním prostorem vyplněným štěrkem nebo prefabrikáty,</a:t>
            </a:r>
          </a:p>
          <a:p>
            <a:pPr lvl="0"/>
            <a:r>
              <a:rPr lang="cs-CZ" sz="1400" dirty="0"/>
              <a:t>povrchové či podzemní retenční prostory s regulací odtoku do povrchových vod nebo kanalizace (retenční nádrže suché a se zásobním prostorem, podzemní retenční nádrže, umělé mokřady),</a:t>
            </a:r>
          </a:p>
          <a:p>
            <a:pPr lvl="0"/>
            <a:r>
              <a:rPr lang="cs-CZ" sz="1400" b="1" dirty="0"/>
              <a:t>akumulační podzemní nádrže na zachytávání srážkových vod a jejich opětovné využití (např. na zálivku či splachování WC),</a:t>
            </a:r>
          </a:p>
          <a:p>
            <a:pPr lvl="0"/>
            <a:r>
              <a:rPr lang="cs-CZ" sz="1400" b="1" dirty="0"/>
              <a:t>výměna nepropustných zpevněných povrchů za propustné zpevněné a propustné povrchy se součinitelem odtoku každého z nových povrchů do 0,5 včetně</a:t>
            </a:r>
            <a:r>
              <a:rPr lang="cs-CZ" altLang="cs-CZ" sz="1400" b="1" dirty="0">
                <a:solidFill>
                  <a:srgbClr val="000000"/>
                </a:solidFill>
              </a:rPr>
              <a:t>,</a:t>
            </a:r>
            <a:endParaRPr lang="cs-CZ" sz="1400" b="1" dirty="0"/>
          </a:p>
          <a:p>
            <a:r>
              <a:rPr lang="cs-CZ" sz="1400" b="1" dirty="0"/>
              <a:t>přestavby konstrukcí střech s okamžitým odtokem srážkové vody (keramické, plechové atd.) na povrchy s akumulační schopností (vegetační, retenční) se součinitelem odtoku do</a:t>
            </a:r>
            <a:r>
              <a:rPr lang="cs-CZ" sz="1400" dirty="0"/>
              <a:t> </a:t>
            </a:r>
            <a:r>
              <a:rPr lang="cs-CZ" sz="1400" b="1" dirty="0"/>
              <a:t>0,7 včetně.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E859E-1FA9-461F-86E2-9EEE1EEAABEB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  <p:pic>
        <p:nvPicPr>
          <p:cNvPr id="1031" name="Picture 7" descr="L:\DOKUMENTY K SC 1.3 A 1.4\Podklady od Tomáše Justa - AOPK ČR - 2017-05-02\FOTOGRAFIE DO PREZENTACE - ÚPRAVY\prulehy-na-d-tskem-hristi-v-bytove-zastavb-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" t="4233" r="2868" b="4113"/>
          <a:stretch/>
        </p:blipFill>
        <p:spPr bwMode="auto">
          <a:xfrm>
            <a:off x="505436" y="4293096"/>
            <a:ext cx="2297165" cy="162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890" y="4293096"/>
            <a:ext cx="2160000" cy="162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293096"/>
            <a:ext cx="2988928" cy="162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321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9"/>
            <a:ext cx="8280400" cy="562074"/>
          </a:xfrm>
        </p:spPr>
        <p:txBody>
          <a:bodyPr/>
          <a:lstStyle/>
          <a:p>
            <a:r>
              <a:rPr lang="cs-CZ" altLang="cs-CZ" sz="2000" dirty="0"/>
              <a:t>Aktivita 1.3.2 – </a:t>
            </a:r>
            <a:r>
              <a:rPr lang="cs-CZ" sz="2000" dirty="0"/>
              <a:t>Rozšíření  podporovaných opatření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052736"/>
            <a:ext cx="8104187" cy="5030564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1400" b="1" dirty="0"/>
              <a:t>Nově schválená opatření k podpoře z aktivity 1.3.2</a:t>
            </a:r>
          </a:p>
          <a:p>
            <a:pPr algn="just"/>
            <a:r>
              <a:rPr lang="cs-CZ" altLang="cs-CZ" sz="1400" dirty="0"/>
              <a:t>Výstavba střech s </a:t>
            </a:r>
            <a:r>
              <a:rPr lang="cs-CZ" sz="1400" dirty="0"/>
              <a:t>akumulační schopností (vegetační, retenční) se součinitelem odtoku do 0,7 včetně - </a:t>
            </a:r>
            <a:r>
              <a:rPr lang="cs-CZ" sz="1400" b="1" dirty="0"/>
              <a:t>výše podpory 85 %.</a:t>
            </a:r>
            <a:r>
              <a:rPr lang="cs-CZ" altLang="cs-CZ" sz="1400" b="1" dirty="0"/>
              <a:t> </a:t>
            </a:r>
          </a:p>
          <a:p>
            <a:pPr algn="just"/>
            <a:r>
              <a:rPr lang="cs-CZ" altLang="cs-CZ" sz="1400" dirty="0">
                <a:solidFill>
                  <a:srgbClr val="000000"/>
                </a:solidFill>
              </a:rPr>
              <a:t>Budování </a:t>
            </a:r>
            <a:r>
              <a:rPr lang="cs-CZ" sz="1400" dirty="0">
                <a:solidFill>
                  <a:srgbClr val="000000"/>
                </a:solidFill>
              </a:rPr>
              <a:t>propustných zpevněných povrchů se součinitelem odtoku každého z povrchů do 0,5 včetně – účelem je motivovat při budování nových zpevněných povrchů k použití propustných materiálů a kompenzovat zvýšené náklady spojené s jejich použitím - </a:t>
            </a:r>
            <a:r>
              <a:rPr lang="cs-CZ" sz="1400" b="1" dirty="0">
                <a:solidFill>
                  <a:srgbClr val="000000"/>
                </a:solidFill>
              </a:rPr>
              <a:t>výše podpory 30 %.</a:t>
            </a:r>
            <a:r>
              <a:rPr lang="cs-CZ" altLang="cs-CZ" sz="1400" b="1" dirty="0">
                <a:solidFill>
                  <a:srgbClr val="000000"/>
                </a:solidFill>
              </a:rPr>
              <a:t> </a:t>
            </a:r>
          </a:p>
          <a:p>
            <a:pPr marL="0" indent="0" algn="just">
              <a:buNone/>
            </a:pPr>
            <a:endParaRPr lang="cs-CZ" altLang="cs-CZ" sz="1400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cs-CZ" altLang="cs-CZ" sz="1400" b="1" dirty="0"/>
              <a:t>Úprava stávajících opatření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altLang="cs-CZ" sz="1400" dirty="0"/>
              <a:t>Navýšení podpory u výměny nepropustných povrchů za povrchy propustné na </a:t>
            </a:r>
            <a:r>
              <a:rPr lang="cs-CZ" altLang="cs-CZ" sz="1400" b="1" dirty="0"/>
              <a:t>85 </a:t>
            </a:r>
            <a:r>
              <a:rPr lang="cs-CZ" altLang="cs-CZ" sz="1400" b="1" dirty="0" smtClean="0"/>
              <a:t>%</a:t>
            </a:r>
            <a:r>
              <a:rPr lang="cs-CZ" altLang="cs-CZ" sz="1400" dirty="0" smtClean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cs-CZ" altLang="cs-CZ" sz="1400" dirty="0"/>
          </a:p>
          <a:p>
            <a:pPr algn="just">
              <a:buFont typeface="Arial" panose="020B0604020202020204" pitchFamily="34" charset="0"/>
              <a:buChar char="•"/>
            </a:pPr>
            <a:endParaRPr lang="cs-CZ" altLang="cs-CZ" sz="1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E859E-1FA9-461F-86E2-9EEE1EEAABEB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933056"/>
            <a:ext cx="2484276" cy="16561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 descr="L:\DOKUMENTY K SC 1.3 A 1.4\Podklady od Tomáše Justa - AOPK ČR - 2017-05-02\FOTOGRAFIE DO PREZENTACE - ÚPRAVY\propustné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975" y="3936357"/>
            <a:ext cx="2432793" cy="16561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688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5" y="274639"/>
            <a:ext cx="8281168" cy="562074"/>
          </a:xfrm>
        </p:spPr>
        <p:txBody>
          <a:bodyPr/>
          <a:lstStyle/>
          <a:p>
            <a:pPr eaLnBrk="1" hangingPunct="1"/>
            <a:r>
              <a:rPr lang="cs-CZ" altLang="cs-CZ" sz="2000" dirty="0"/>
              <a:t>Aktivita </a:t>
            </a:r>
            <a:r>
              <a:rPr lang="cs-CZ" altLang="cs-CZ" sz="2000" dirty="0" smtClean="0"/>
              <a:t>1.3.2 </a:t>
            </a:r>
            <a:r>
              <a:rPr lang="cs-CZ" altLang="cs-CZ" sz="2000" dirty="0"/>
              <a:t>– Specifická kritéria přijatelnosti (výběr)</a:t>
            </a:r>
            <a:endParaRPr lang="cs-CZ" altLang="cs-CZ" sz="20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836714"/>
            <a:ext cx="8104188" cy="5256582"/>
          </a:xfrm>
        </p:spPr>
        <p:txBody>
          <a:bodyPr/>
          <a:lstStyle/>
          <a:p>
            <a:pPr algn="just"/>
            <a:r>
              <a:rPr lang="cs-CZ" altLang="cs-CZ" sz="1400" dirty="0" smtClean="0">
                <a:solidFill>
                  <a:srgbClr val="000000"/>
                </a:solidFill>
              </a:rPr>
              <a:t>V </a:t>
            </a:r>
            <a:r>
              <a:rPr lang="cs-CZ" altLang="cs-CZ" sz="1400" dirty="0">
                <a:solidFill>
                  <a:srgbClr val="000000"/>
                </a:solidFill>
              </a:rPr>
              <a:t>případě </a:t>
            </a:r>
            <a:r>
              <a:rPr lang="cs-CZ" altLang="cs-CZ" sz="1400" dirty="0" smtClean="0">
                <a:solidFill>
                  <a:srgbClr val="000000"/>
                </a:solidFill>
              </a:rPr>
              <a:t>nádrží </a:t>
            </a:r>
            <a:r>
              <a:rPr lang="cs-CZ" altLang="cs-CZ" sz="1400" dirty="0">
                <a:solidFill>
                  <a:srgbClr val="000000"/>
                </a:solidFill>
              </a:rPr>
              <a:t>(podzemních i povrchových) projekt obsahuje předčištění na vtoku do </a:t>
            </a:r>
            <a:r>
              <a:rPr lang="cs-CZ" altLang="cs-CZ" sz="1400" dirty="0" smtClean="0">
                <a:solidFill>
                  <a:srgbClr val="000000"/>
                </a:solidFill>
              </a:rPr>
              <a:t>objektu a</a:t>
            </a:r>
            <a:r>
              <a:rPr lang="cs-CZ" sz="1400" dirty="0"/>
              <a:t> </a:t>
            </a:r>
            <a:r>
              <a:rPr lang="cs-CZ" altLang="cs-CZ" sz="1400" dirty="0" smtClean="0">
                <a:solidFill>
                  <a:srgbClr val="000000"/>
                </a:solidFill>
              </a:rPr>
              <a:t>bezpečnostní </a:t>
            </a:r>
            <a:r>
              <a:rPr lang="cs-CZ" altLang="cs-CZ" sz="1400" dirty="0">
                <a:solidFill>
                  <a:srgbClr val="000000"/>
                </a:solidFill>
              </a:rPr>
              <a:t>přeliv.</a:t>
            </a:r>
          </a:p>
          <a:p>
            <a:pPr algn="just"/>
            <a:r>
              <a:rPr lang="cs-CZ" altLang="cs-CZ" sz="1400" dirty="0" smtClean="0">
                <a:solidFill>
                  <a:srgbClr val="000000"/>
                </a:solidFill>
              </a:rPr>
              <a:t>V </a:t>
            </a:r>
            <a:r>
              <a:rPr lang="cs-CZ" altLang="cs-CZ" sz="1400" dirty="0">
                <a:solidFill>
                  <a:srgbClr val="000000"/>
                </a:solidFill>
              </a:rPr>
              <a:t>případě vsaku projekt obsahuje </a:t>
            </a:r>
            <a:r>
              <a:rPr lang="cs-CZ" altLang="cs-CZ" sz="1400" dirty="0" smtClean="0">
                <a:solidFill>
                  <a:srgbClr val="000000"/>
                </a:solidFill>
              </a:rPr>
              <a:t>geologické </a:t>
            </a:r>
            <a:r>
              <a:rPr lang="cs-CZ" altLang="cs-CZ" sz="1400" dirty="0">
                <a:solidFill>
                  <a:srgbClr val="000000"/>
                </a:solidFill>
              </a:rPr>
              <a:t>posouzení. Není přípustný hluboký vsak </a:t>
            </a:r>
            <a:r>
              <a:rPr lang="cs-CZ" altLang="cs-CZ" sz="1400" dirty="0" smtClean="0">
                <a:solidFill>
                  <a:srgbClr val="000000"/>
                </a:solidFill>
              </a:rPr>
              <a:t>z</a:t>
            </a:r>
            <a:r>
              <a:rPr lang="cs-CZ" sz="1400" dirty="0"/>
              <a:t> </a:t>
            </a:r>
            <a:r>
              <a:rPr lang="cs-CZ" altLang="cs-CZ" sz="1400" dirty="0" smtClean="0">
                <a:solidFill>
                  <a:srgbClr val="000000"/>
                </a:solidFill>
              </a:rPr>
              <a:t>budovaných </a:t>
            </a:r>
            <a:r>
              <a:rPr lang="cs-CZ" altLang="cs-CZ" sz="1400" dirty="0">
                <a:solidFill>
                  <a:srgbClr val="000000"/>
                </a:solidFill>
              </a:rPr>
              <a:t>zařízení. Pozn</a:t>
            </a:r>
            <a:r>
              <a:rPr lang="cs-CZ" altLang="cs-CZ" sz="1400" dirty="0" smtClean="0">
                <a:solidFill>
                  <a:srgbClr val="000000"/>
                </a:solidFill>
              </a:rPr>
              <a:t>.: </a:t>
            </a:r>
            <a:r>
              <a:rPr lang="cs-CZ" altLang="cs-CZ" sz="1400" dirty="0">
                <a:solidFill>
                  <a:srgbClr val="000000"/>
                </a:solidFill>
              </a:rPr>
              <a:t>Vsakovací zařízení bude umístěno v souladu s hydrogeologickým posouzením dle ČSN 75 9010 – Vsakovací zařízení srážkových vod, TNV 75 9011 – Hospodaření se srážkovými vodami a minimálně 1 m nad maximální hladinou podzemní vody v místě umístění, dno vsakovacího zařízení nesmí být umístěno </a:t>
            </a:r>
            <a:r>
              <a:rPr lang="cs-CZ" altLang="cs-CZ" sz="1400" dirty="0" smtClean="0">
                <a:solidFill>
                  <a:srgbClr val="000000"/>
                </a:solidFill>
              </a:rPr>
              <a:t>přímo </a:t>
            </a:r>
            <a:r>
              <a:rPr lang="cs-CZ" altLang="cs-CZ" sz="1400" dirty="0">
                <a:solidFill>
                  <a:srgbClr val="000000"/>
                </a:solidFill>
              </a:rPr>
              <a:t>na vrchní část spodních nepropustných vrstev, zároveň nesmí dojít k propojení kolektorů, to znamená, že vsakovací zařízení nesmí navazovat na jiná technická </a:t>
            </a:r>
            <a:r>
              <a:rPr lang="cs-CZ" altLang="cs-CZ" sz="1400" dirty="0" smtClean="0">
                <a:solidFill>
                  <a:srgbClr val="000000"/>
                </a:solidFill>
              </a:rPr>
              <a:t>zařízení</a:t>
            </a:r>
            <a:r>
              <a:rPr lang="cs-CZ" altLang="cs-CZ" sz="1400" dirty="0">
                <a:solidFill>
                  <a:srgbClr val="000000"/>
                </a:solidFill>
              </a:rPr>
              <a:t>, která svou hloubkou překračují v předchozím textu uvedené </a:t>
            </a:r>
            <a:r>
              <a:rPr lang="cs-CZ" altLang="cs-CZ" sz="1400" dirty="0" smtClean="0">
                <a:solidFill>
                  <a:srgbClr val="000000"/>
                </a:solidFill>
              </a:rPr>
              <a:t>limity.</a:t>
            </a:r>
            <a:endParaRPr lang="cs-CZ" altLang="cs-CZ" sz="1400" dirty="0">
              <a:solidFill>
                <a:srgbClr val="000000"/>
              </a:solidFill>
            </a:endParaRPr>
          </a:p>
          <a:p>
            <a:pPr algn="just"/>
            <a:r>
              <a:rPr lang="cs-CZ" altLang="cs-CZ" sz="1400" dirty="0" smtClean="0">
                <a:solidFill>
                  <a:srgbClr val="000000"/>
                </a:solidFill>
              </a:rPr>
              <a:t>Hospodaření </a:t>
            </a:r>
            <a:r>
              <a:rPr lang="cs-CZ" altLang="cs-CZ" sz="1400" dirty="0">
                <a:solidFill>
                  <a:srgbClr val="000000"/>
                </a:solidFill>
              </a:rPr>
              <a:t>se srážkovými vodami je řešeno v území se stávající zástavbou a z </a:t>
            </a:r>
            <a:r>
              <a:rPr lang="cs-CZ" altLang="cs-CZ" sz="1400" dirty="0" smtClean="0">
                <a:solidFill>
                  <a:srgbClr val="000000"/>
                </a:solidFill>
              </a:rPr>
              <a:t>převážné </a:t>
            </a:r>
            <a:r>
              <a:rPr lang="cs-CZ" altLang="cs-CZ" sz="1400" dirty="0">
                <a:solidFill>
                  <a:srgbClr val="000000"/>
                </a:solidFill>
              </a:rPr>
              <a:t>části </a:t>
            </a:r>
            <a:r>
              <a:rPr lang="cs-CZ" altLang="cs-CZ" sz="1400" dirty="0" smtClean="0">
                <a:solidFill>
                  <a:srgbClr val="000000"/>
                </a:solidFill>
              </a:rPr>
              <a:t>se</a:t>
            </a:r>
            <a:r>
              <a:rPr lang="cs-CZ" sz="1400" dirty="0"/>
              <a:t> </a:t>
            </a:r>
            <a:r>
              <a:rPr lang="cs-CZ" altLang="cs-CZ" sz="1400" dirty="0" smtClean="0">
                <a:solidFill>
                  <a:srgbClr val="000000"/>
                </a:solidFill>
              </a:rPr>
              <a:t>zástavbou </a:t>
            </a:r>
            <a:r>
              <a:rPr lang="cs-CZ" altLang="cs-CZ" sz="1400" dirty="0">
                <a:solidFill>
                  <a:srgbClr val="000000"/>
                </a:solidFill>
              </a:rPr>
              <a:t>nekomerčního (nepodnikatelského) charakteru (např. </a:t>
            </a:r>
            <a:r>
              <a:rPr lang="cs-CZ" altLang="cs-CZ" sz="1400" dirty="0" smtClean="0">
                <a:solidFill>
                  <a:srgbClr val="000000"/>
                </a:solidFill>
              </a:rPr>
              <a:t>stávající </a:t>
            </a:r>
            <a:r>
              <a:rPr lang="cs-CZ" altLang="cs-CZ" sz="1400" dirty="0">
                <a:solidFill>
                  <a:srgbClr val="000000"/>
                </a:solidFill>
              </a:rPr>
              <a:t>zástavba rodinnými či bytovými domy, budovami sloužícími veřejné potřebě – školy, úřady, nemocnice apod.) nebo je řešen odtok srážkových vod ze stávajících veřejných budov a </a:t>
            </a:r>
            <a:r>
              <a:rPr lang="cs-CZ" altLang="cs-CZ" sz="1400" dirty="0" smtClean="0">
                <a:solidFill>
                  <a:srgbClr val="000000"/>
                </a:solidFill>
              </a:rPr>
              <a:t>veřejných objektů </a:t>
            </a:r>
            <a:r>
              <a:rPr lang="cs-CZ" altLang="cs-CZ" sz="1400" dirty="0">
                <a:solidFill>
                  <a:srgbClr val="000000"/>
                </a:solidFill>
              </a:rPr>
              <a:t>nevyužívaných </a:t>
            </a:r>
            <a:r>
              <a:rPr lang="cs-CZ" altLang="cs-CZ" sz="1400" dirty="0" smtClean="0">
                <a:solidFill>
                  <a:srgbClr val="000000"/>
                </a:solidFill>
              </a:rPr>
              <a:t>ke</a:t>
            </a:r>
            <a:r>
              <a:rPr lang="cs-CZ" sz="1400" dirty="0"/>
              <a:t> </a:t>
            </a:r>
            <a:r>
              <a:rPr lang="cs-CZ" altLang="cs-CZ" sz="1400" dirty="0" smtClean="0">
                <a:solidFill>
                  <a:srgbClr val="000000"/>
                </a:solidFill>
              </a:rPr>
              <a:t>komerčním </a:t>
            </a:r>
            <a:r>
              <a:rPr lang="cs-CZ" altLang="cs-CZ" sz="1400" dirty="0">
                <a:solidFill>
                  <a:srgbClr val="000000"/>
                </a:solidFill>
              </a:rPr>
              <a:t>účelům </a:t>
            </a:r>
            <a:r>
              <a:rPr lang="cs-CZ" sz="1400" b="1" dirty="0">
                <a:solidFill>
                  <a:srgbClr val="000000"/>
                </a:solidFill>
              </a:rPr>
              <a:t>(s výjimkou </a:t>
            </a:r>
            <a:r>
              <a:rPr lang="cs-CZ" sz="1400" b="1" dirty="0" smtClean="0">
                <a:solidFill>
                  <a:srgbClr val="000000"/>
                </a:solidFill>
              </a:rPr>
              <a:t>projektů</a:t>
            </a:r>
            <a:r>
              <a:rPr lang="cs-CZ" sz="1400" b="1" dirty="0">
                <a:solidFill>
                  <a:srgbClr val="000000"/>
                </a:solidFill>
              </a:rPr>
              <a:t> </a:t>
            </a:r>
            <a:r>
              <a:rPr lang="cs-CZ" sz="1400" b="1" dirty="0" smtClean="0">
                <a:solidFill>
                  <a:srgbClr val="000000"/>
                </a:solidFill>
              </a:rPr>
              <a:t>podpořených </a:t>
            </a:r>
            <a:r>
              <a:rPr lang="cs-CZ" sz="1400" b="1" dirty="0">
                <a:solidFill>
                  <a:srgbClr val="000000"/>
                </a:solidFill>
              </a:rPr>
              <a:t>v režimu de </a:t>
            </a:r>
            <a:r>
              <a:rPr lang="cs-CZ" sz="1400" b="1" dirty="0" err="1">
                <a:solidFill>
                  <a:srgbClr val="000000"/>
                </a:solidFill>
              </a:rPr>
              <a:t>minimis</a:t>
            </a:r>
            <a:r>
              <a:rPr lang="cs-CZ" sz="1400" b="1" dirty="0">
                <a:solidFill>
                  <a:srgbClr val="000000"/>
                </a:solidFill>
              </a:rPr>
              <a:t> nebo veřejné </a:t>
            </a:r>
            <a:r>
              <a:rPr lang="cs-CZ" sz="1400" b="1" dirty="0" smtClean="0">
                <a:solidFill>
                  <a:srgbClr val="000000"/>
                </a:solidFill>
              </a:rPr>
              <a:t>podpory)</a:t>
            </a:r>
            <a:r>
              <a:rPr lang="cs-CZ" altLang="cs-CZ" sz="1400" dirty="0" smtClean="0">
                <a:solidFill>
                  <a:srgbClr val="000000"/>
                </a:solidFill>
              </a:rPr>
              <a:t>.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 </a:t>
            </a:r>
            <a:r>
              <a:rPr lang="cs-CZ" altLang="cs-CZ" sz="1400" dirty="0">
                <a:solidFill>
                  <a:srgbClr val="000000"/>
                </a:solidFill>
              </a:rPr>
              <a:t>Nelze podpořit hospodaření se srážkovými vodami pouze v komerčních areálech a odtok srážkových vod z komerčně využívaných budov a objektů (např. nákupní centra, výrobní a provozní areály sloužící k podnikání, skladové areály apod.).</a:t>
            </a:r>
          </a:p>
        </p:txBody>
      </p:sp>
      <p:sp>
        <p:nvSpPr>
          <p:cNvPr id="11268" name="Zástupný symbol pro číslo snímku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C87CD99-AC78-473A-B13D-42CB6B0CA406}" type="slidenum">
              <a:rPr lang="cs-CZ" altLang="cs-CZ" sz="1400" smtClean="0">
                <a:solidFill>
                  <a:srgbClr val="73767D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cs-CZ" altLang="cs-CZ" sz="1400" smtClean="0">
              <a:solidFill>
                <a:srgbClr val="73767D"/>
              </a:solidFill>
              <a:latin typeface="Arial" charset="0"/>
            </a:endParaRPr>
          </a:p>
        </p:txBody>
      </p:sp>
      <p:pic>
        <p:nvPicPr>
          <p:cNvPr id="2050" name="Picture 2" descr="L:\DOKUMENTY K SC 1.3 A 1.4\Podklady od Tomáše Justa - AOPK ČR - 2017-05-02\FOTOGRAFIE DO PREZENTACE - ÚPRAVY\propustné 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41"/>
          <a:stretch/>
        </p:blipFill>
        <p:spPr bwMode="auto">
          <a:xfrm>
            <a:off x="524245" y="4855121"/>
            <a:ext cx="1476665" cy="108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L:\DOKUMENTY K SC 1.3 A 1.4\Podklady od Tomáše Justa - AOPK ČR - 2017-05-02\FOTOGRAFIE DO PREZENTACE - ÚPRAVY\propustné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855096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:\DOKUMENTY K SC 1.3 A 1.4\Podklady od Tomáše Justa - AOPK ČR - 2017-05-02\FOTOGRAFIE DO PREZENTACE - ÚPRAVY\propustné 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04048" y="4847482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L:\DOKUMENTY K SC 1.3 A 1.4\Podklady od Tomáše Justa - AOPK ČR - 2017-05-02\FOTOGRAFIE DO PREZENTACE - ÚPRAVY\propustné 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15342" y="4855854"/>
            <a:ext cx="1433742" cy="108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28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9"/>
            <a:ext cx="8136135" cy="562074"/>
          </a:xfrm>
        </p:spPr>
        <p:txBody>
          <a:bodyPr/>
          <a:lstStyle/>
          <a:p>
            <a:r>
              <a:rPr lang="cs-CZ" altLang="cs-CZ" sz="2000" dirty="0"/>
              <a:t>Aktivita </a:t>
            </a:r>
            <a:r>
              <a:rPr lang="cs-CZ" altLang="cs-CZ" sz="2000" dirty="0" smtClean="0"/>
              <a:t>1.3.2 </a:t>
            </a:r>
            <a:r>
              <a:rPr lang="cs-CZ" altLang="cs-CZ" sz="2000" dirty="0"/>
              <a:t>– Z</a:t>
            </a:r>
            <a:r>
              <a:rPr lang="cs-CZ" sz="2000" dirty="0" smtClean="0"/>
              <a:t>elené střechy</a:t>
            </a:r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E859E-1FA9-461F-86E2-9EEE1EEAABEB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64145"/>
            <a:ext cx="3456000" cy="230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64145"/>
            <a:ext cx="3451682" cy="230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157" y="3645024"/>
            <a:ext cx="3505642" cy="230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665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9"/>
            <a:ext cx="8136135" cy="562074"/>
          </a:xfrm>
        </p:spPr>
        <p:txBody>
          <a:bodyPr/>
          <a:lstStyle/>
          <a:p>
            <a:r>
              <a:rPr lang="cs-CZ" altLang="cs-CZ" sz="2000" dirty="0"/>
              <a:t>Aktivita </a:t>
            </a:r>
            <a:r>
              <a:rPr lang="cs-CZ" altLang="cs-CZ" sz="2000" dirty="0" smtClean="0"/>
              <a:t>1.3.2 </a:t>
            </a:r>
            <a:r>
              <a:rPr lang="cs-CZ" altLang="cs-CZ" sz="2000" dirty="0"/>
              <a:t>– </a:t>
            </a:r>
            <a:r>
              <a:rPr lang="cs-CZ" altLang="cs-CZ" sz="2000" dirty="0" smtClean="0"/>
              <a:t>Odvodnění parkoviště do zasakovacího pasu</a:t>
            </a:r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E859E-1FA9-461F-86E2-9EEE1EEAABEB}" type="slidenum">
              <a:rPr lang="cs-CZ" smtClean="0"/>
              <a:pPr>
                <a:defRPr/>
              </a:pPr>
              <a:t>11</a:t>
            </a:fld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84" y="939955"/>
            <a:ext cx="3071688" cy="230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144" y="947345"/>
            <a:ext cx="3071689" cy="230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144" y="3573016"/>
            <a:ext cx="3071689" cy="230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49" y="3573016"/>
            <a:ext cx="3071689" cy="230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967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064500" cy="706437"/>
          </a:xfrm>
        </p:spPr>
        <p:txBody>
          <a:bodyPr/>
          <a:lstStyle/>
          <a:p>
            <a:pPr algn="just" eaLnBrk="1" hangingPunct="1"/>
            <a:r>
              <a:rPr lang="cs-CZ" altLang="cs-CZ" sz="2000" dirty="0" smtClean="0"/>
              <a:t>Aktivita</a:t>
            </a:r>
            <a:r>
              <a:rPr lang="cs-CZ" sz="2000" dirty="0"/>
              <a:t> </a:t>
            </a:r>
            <a:r>
              <a:rPr lang="cs-CZ" altLang="cs-CZ" sz="2000" dirty="0" smtClean="0"/>
              <a:t>1.3.3 – Obnovení, výstavba a rekonstrukce, případně modernizace vodních děl sloužící povodňové ochraně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8313" y="1196975"/>
            <a:ext cx="8104187" cy="453548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cs-CZ" altLang="cs-CZ" sz="1400" b="1" dirty="0" smtClean="0">
                <a:solidFill>
                  <a:srgbClr val="000000"/>
                </a:solidFill>
              </a:rPr>
              <a:t>Typy podporovaných projektů:</a:t>
            </a:r>
          </a:p>
          <a:p>
            <a:endParaRPr lang="cs-CZ" altLang="cs-CZ" sz="1400" b="1" dirty="0" smtClean="0">
              <a:solidFill>
                <a:srgbClr val="000000"/>
              </a:solidFill>
            </a:endParaRPr>
          </a:p>
          <a:p>
            <a:pPr algn="just"/>
            <a:r>
              <a:rPr lang="cs-CZ" sz="1400" dirty="0"/>
              <a:t>obnova, výstavba a rekonstrukce ochranných nádrží (suchých nádrží, retenčních </a:t>
            </a:r>
            <a:r>
              <a:rPr lang="cs-CZ" sz="1400" dirty="0" smtClean="0"/>
              <a:t>nádrží a </a:t>
            </a:r>
            <a:r>
              <a:rPr lang="cs-CZ" sz="1400" dirty="0"/>
              <a:t>poldrů</a:t>
            </a:r>
            <a:r>
              <a:rPr lang="cs-CZ" sz="1400" dirty="0" smtClean="0"/>
              <a:t>)</a:t>
            </a:r>
            <a:r>
              <a:rPr lang="cs-CZ" altLang="cs-CZ" sz="1400" dirty="0" smtClean="0">
                <a:solidFill>
                  <a:srgbClr val="000000"/>
                </a:solidFill>
              </a:rPr>
              <a:t>,</a:t>
            </a:r>
            <a:endParaRPr lang="cs-CZ" altLang="cs-CZ" sz="1400" dirty="0">
              <a:solidFill>
                <a:srgbClr val="000000"/>
              </a:solidFill>
            </a:endParaRPr>
          </a:p>
          <a:p>
            <a:pPr algn="just"/>
            <a:r>
              <a:rPr lang="cs-CZ" sz="1400" dirty="0"/>
              <a:t>vybudování nebo rekonstrukce bezpečnostních přelivů na stávajících vodních nádržích včetně technických objektů souvisejících s bezpečností vodního </a:t>
            </a:r>
            <a:r>
              <a:rPr lang="cs-CZ" sz="1400" dirty="0" smtClean="0"/>
              <a:t>díla</a:t>
            </a:r>
            <a:r>
              <a:rPr lang="cs-CZ" altLang="cs-CZ" sz="1400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2292" name="Zástupný symbol pro číslo snímku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141706D2-FC0F-4983-9B86-9B8CD09333EE}" type="slidenum">
              <a:rPr lang="cs-CZ" altLang="cs-CZ" sz="1400" smtClean="0">
                <a:solidFill>
                  <a:srgbClr val="73767D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cs-CZ" altLang="cs-CZ" sz="1400" smtClean="0">
              <a:solidFill>
                <a:srgbClr val="73767D"/>
              </a:solidFill>
              <a:latin typeface="Arial" charset="0"/>
            </a:endParaRPr>
          </a:p>
        </p:txBody>
      </p:sp>
      <p:pic>
        <p:nvPicPr>
          <p:cNvPr id="6146" name="Picture 2" descr="L:\DOKUMENTY K SC 1.3 A 1.4\Podklady od Tomáše Justa - AOPK ČR - 2017-05-02\FOTOGRAFIE DO PREZENTACE - ÚPRAVY\Regulační a výpustný objekt suché nádrže nad obcí Dirlewa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780928"/>
            <a:ext cx="3836333" cy="288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5" y="274639"/>
            <a:ext cx="8208912" cy="562074"/>
          </a:xfrm>
        </p:spPr>
        <p:txBody>
          <a:bodyPr/>
          <a:lstStyle/>
          <a:p>
            <a:pPr eaLnBrk="1" hangingPunct="1"/>
            <a:r>
              <a:rPr lang="cs-CZ" altLang="cs-CZ" sz="2000" dirty="0"/>
              <a:t>Aktivita </a:t>
            </a:r>
            <a:r>
              <a:rPr lang="cs-CZ" altLang="cs-CZ" sz="2000" dirty="0" smtClean="0"/>
              <a:t>1.3.3 </a:t>
            </a:r>
            <a:r>
              <a:rPr lang="cs-CZ" altLang="cs-CZ" sz="2000" dirty="0"/>
              <a:t>– Specifická kritéria přijatelnosti (výběr)</a:t>
            </a:r>
            <a:endParaRPr lang="cs-CZ" altLang="cs-CZ" sz="20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980728"/>
            <a:ext cx="8136706" cy="4896197"/>
          </a:xfrm>
        </p:spPr>
        <p:txBody>
          <a:bodyPr/>
          <a:lstStyle/>
          <a:p>
            <a:pPr algn="just"/>
            <a:r>
              <a:rPr lang="cs-CZ" altLang="cs-CZ" sz="1400" dirty="0" smtClean="0">
                <a:solidFill>
                  <a:srgbClr val="000000"/>
                </a:solidFill>
              </a:rPr>
              <a:t>Projekt </a:t>
            </a:r>
            <a:r>
              <a:rPr lang="cs-CZ" altLang="cs-CZ" sz="1400" dirty="0">
                <a:solidFill>
                  <a:srgbClr val="000000"/>
                </a:solidFill>
              </a:rPr>
              <a:t>na výstavbu ochranné nádrže obsahuje posouzení transformačního účinku protipovodňového opatření a </a:t>
            </a:r>
            <a:r>
              <a:rPr lang="cs-CZ" altLang="cs-CZ" sz="1400" dirty="0" smtClean="0">
                <a:solidFill>
                  <a:srgbClr val="000000"/>
                </a:solidFill>
              </a:rPr>
              <a:t>snižuje </a:t>
            </a:r>
            <a:r>
              <a:rPr lang="cs-CZ" altLang="cs-CZ" sz="1400" dirty="0">
                <a:solidFill>
                  <a:srgbClr val="000000"/>
                </a:solidFill>
              </a:rPr>
              <a:t>povodňové riziko v zastavěném území. Pozn.: </a:t>
            </a:r>
            <a:r>
              <a:rPr lang="cs-CZ" altLang="cs-CZ" sz="1400" dirty="0" smtClean="0">
                <a:solidFill>
                  <a:srgbClr val="000000"/>
                </a:solidFill>
              </a:rPr>
              <a:t>V </a:t>
            </a:r>
            <a:r>
              <a:rPr lang="cs-CZ" altLang="cs-CZ" sz="1400" dirty="0">
                <a:solidFill>
                  <a:srgbClr val="000000"/>
                </a:solidFill>
              </a:rPr>
              <a:t>projektové dokumentaci musí být doložen výpočet snížení </a:t>
            </a:r>
            <a:r>
              <a:rPr lang="cs-CZ" altLang="cs-CZ" sz="1400" dirty="0" smtClean="0">
                <a:solidFill>
                  <a:srgbClr val="000000"/>
                </a:solidFill>
              </a:rPr>
              <a:t>povodňového </a:t>
            </a:r>
            <a:r>
              <a:rPr lang="cs-CZ" altLang="cs-CZ" sz="1400" dirty="0">
                <a:solidFill>
                  <a:srgbClr val="000000"/>
                </a:solidFill>
              </a:rPr>
              <a:t>rizika pro ohroženou obec (ohrožené objekty a ohrožené obyvatele v obci) při </a:t>
            </a:r>
            <a:r>
              <a:rPr lang="cs-CZ" altLang="cs-CZ" sz="1400" dirty="0" smtClean="0">
                <a:solidFill>
                  <a:srgbClr val="000000"/>
                </a:solidFill>
              </a:rPr>
              <a:t>návrhovém průtoku. V </a:t>
            </a:r>
            <a:r>
              <a:rPr lang="cs-CZ" altLang="cs-CZ" sz="1400" dirty="0">
                <a:solidFill>
                  <a:srgbClr val="000000"/>
                </a:solidFill>
              </a:rPr>
              <a:t>projektové dokumentaci musí být doložena existence povodňového rizika v ohrožené obci (existence ohrožených objektů a  ohrožených obyvatel v obci) a musí být doloženo a popsáno, jak bude realizací opatření sníženo povodňové riziko pro ohroženou obec – např. uvedením snížení počtu ohrožených objektů, uvedením zmenšení plošného rozsahu zaplaveného území (ohrožených objektů) po realizaci opatření.</a:t>
            </a:r>
          </a:p>
          <a:p>
            <a:pPr algn="just"/>
            <a:r>
              <a:rPr lang="cs-CZ" altLang="cs-CZ" sz="1400" dirty="0" smtClean="0">
                <a:solidFill>
                  <a:srgbClr val="000000"/>
                </a:solidFill>
              </a:rPr>
              <a:t>Projekt </a:t>
            </a:r>
            <a:r>
              <a:rPr lang="cs-CZ" altLang="cs-CZ" sz="1400" dirty="0">
                <a:solidFill>
                  <a:srgbClr val="000000"/>
                </a:solidFill>
              </a:rPr>
              <a:t>na výstavbu či rekonstrukci bezpečnostního přelivu obsahuje doložení snížení povodňového rizika dále po toku ve formě posouzení snížení povodňového rizika (např. snížení rizika protržení hráze vodní nádrže při návrhovém průtoku) pro </a:t>
            </a:r>
            <a:r>
              <a:rPr lang="cs-CZ" altLang="cs-CZ" sz="1400" dirty="0" smtClean="0">
                <a:solidFill>
                  <a:srgbClr val="000000"/>
                </a:solidFill>
              </a:rPr>
              <a:t>ohroženou </a:t>
            </a:r>
            <a:r>
              <a:rPr lang="cs-CZ" altLang="cs-CZ" sz="1400" dirty="0">
                <a:solidFill>
                  <a:srgbClr val="000000"/>
                </a:solidFill>
              </a:rPr>
              <a:t>obec vybudováním kapacitního bezpečnostního přelivu (oproti stávajícímu neexistujícímu či nekapacitnímu bezpečnostnímu přelivu</a:t>
            </a:r>
            <a:r>
              <a:rPr lang="cs-CZ" altLang="cs-CZ" sz="1400" dirty="0" smtClean="0">
                <a:solidFill>
                  <a:srgbClr val="000000"/>
                </a:solidFill>
              </a:rPr>
              <a:t>).</a:t>
            </a:r>
            <a:endParaRPr lang="cs-CZ" altLang="cs-CZ" sz="1400" dirty="0">
              <a:solidFill>
                <a:srgbClr val="000000"/>
              </a:solidFill>
            </a:endParaRPr>
          </a:p>
        </p:txBody>
      </p:sp>
      <p:sp>
        <p:nvSpPr>
          <p:cNvPr id="11268" name="Zástupný symbol pro číslo snímku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C87CD99-AC78-473A-B13D-42CB6B0CA406}" type="slidenum">
              <a:rPr lang="cs-CZ" altLang="cs-CZ" sz="1400" smtClean="0">
                <a:solidFill>
                  <a:srgbClr val="73767D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cs-CZ" altLang="cs-CZ" sz="1400" smtClean="0">
              <a:solidFill>
                <a:srgbClr val="73767D"/>
              </a:solidFill>
              <a:latin typeface="Arial" charset="0"/>
            </a:endParaRPr>
          </a:p>
        </p:txBody>
      </p:sp>
      <p:pic>
        <p:nvPicPr>
          <p:cNvPr id="7170" name="Picture 2" descr="L:\DOKUMENTY K SC 1.3 A 1.4\Podklady od Tomáše Justa - AOPK ČR - 2017-05-02\FOTOGRAFIE DO PREZENTACE - ÚPRAVY\přeli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04942"/>
            <a:ext cx="2400000" cy="180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03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064500" cy="922114"/>
          </a:xfrm>
        </p:spPr>
        <p:txBody>
          <a:bodyPr/>
          <a:lstStyle/>
          <a:p>
            <a:pPr algn="just" eaLnBrk="1" hangingPunct="1"/>
            <a:r>
              <a:rPr lang="cs-CZ" altLang="cs-CZ" sz="2000" dirty="0" smtClean="0"/>
              <a:t>Aktivita</a:t>
            </a:r>
            <a:r>
              <a:rPr lang="cs-CZ" sz="2000" dirty="0"/>
              <a:t> </a:t>
            </a:r>
            <a:r>
              <a:rPr lang="cs-CZ" altLang="cs-CZ" sz="2000" dirty="0" smtClean="0"/>
              <a:t>1.3.4 </a:t>
            </a:r>
            <a:r>
              <a:rPr lang="cs-CZ" altLang="cs-CZ" sz="2000" dirty="0"/>
              <a:t>– Stabilizování a sanace svahových nestabilit </a:t>
            </a:r>
            <a:r>
              <a:rPr lang="cs-CZ" altLang="cs-CZ" sz="2000" dirty="0" smtClean="0"/>
              <a:t>ohrožujících zdraví, majetek </a:t>
            </a:r>
            <a:r>
              <a:rPr lang="cs-CZ" altLang="cs-CZ" sz="2000" dirty="0"/>
              <a:t>a bezpečnost obsažených v </a:t>
            </a:r>
            <a:r>
              <a:rPr lang="cs-CZ" altLang="cs-CZ" sz="2000" dirty="0" smtClean="0"/>
              <a:t>„Registru </a:t>
            </a:r>
            <a:r>
              <a:rPr lang="cs-CZ" altLang="cs-CZ" sz="2000" dirty="0"/>
              <a:t>svahových </a:t>
            </a:r>
            <a:r>
              <a:rPr lang="cs-CZ" altLang="cs-CZ" sz="2000" dirty="0" smtClean="0"/>
              <a:t>nestabilit“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8313" y="1412775"/>
            <a:ext cx="8104187" cy="4319687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cs-CZ" altLang="cs-CZ" sz="1400" b="1" dirty="0" smtClean="0">
                <a:solidFill>
                  <a:srgbClr val="000000"/>
                </a:solidFill>
              </a:rPr>
              <a:t>Typy podporovaných projektů:</a:t>
            </a:r>
          </a:p>
          <a:p>
            <a:endParaRPr lang="cs-CZ" altLang="cs-CZ" sz="1400" b="1" dirty="0" smtClean="0">
              <a:solidFill>
                <a:srgbClr val="000000"/>
              </a:solidFill>
            </a:endParaRPr>
          </a:p>
          <a:p>
            <a:r>
              <a:rPr lang="cs-CZ" sz="1400" dirty="0"/>
              <a:t>stabilizování a sanace svahových nestabilit ohrožujících zdraví, majetek a </a:t>
            </a:r>
            <a:r>
              <a:rPr lang="cs-CZ" sz="1400" dirty="0" smtClean="0"/>
              <a:t>bezpečnost, které </a:t>
            </a:r>
            <a:r>
              <a:rPr lang="cs-CZ" sz="1400" dirty="0"/>
              <a:t>jsou evidovány a kategorizovány v „Registru svahových nestabilit“</a:t>
            </a:r>
            <a:r>
              <a:rPr lang="cs-CZ" altLang="cs-CZ" sz="1400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2292" name="Zástupný symbol pro číslo snímku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141706D2-FC0F-4983-9B86-9B8CD09333EE}" type="slidenum">
              <a:rPr lang="cs-CZ" altLang="cs-CZ" sz="1400" smtClean="0">
                <a:solidFill>
                  <a:srgbClr val="73767D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cs-CZ" altLang="cs-CZ" sz="1400" smtClean="0">
              <a:solidFill>
                <a:srgbClr val="73767D"/>
              </a:solidFill>
              <a:latin typeface="Arial" charset="0"/>
            </a:endParaRPr>
          </a:p>
        </p:txBody>
      </p:sp>
      <p:pic>
        <p:nvPicPr>
          <p:cNvPr id="1026" name="Picture 2" descr="L:\DOKUMENTY K SC 1.3 A 1.4\Podklady od Tomáše Justa - AOPK ČR - 2017-05-02\FOTOGRAFIE DO PREZENTACE - 1.3.4 a 1.4\SMALL\skala si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4"/>
          <a:stretch/>
        </p:blipFill>
        <p:spPr bwMode="auto">
          <a:xfrm>
            <a:off x="611560" y="2780928"/>
            <a:ext cx="3604834" cy="270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L:\DOKUMENTY K SC 1.3 A 1.4\Podklady od Tomáše Justa - AOPK ČR - 2017-05-02\FOTOGRAFIE DO PREZENTACE - 1.3.4 a 1.4\SMALL\skala kolej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80928"/>
            <a:ext cx="3599634" cy="270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6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5" y="274639"/>
            <a:ext cx="8208912" cy="562074"/>
          </a:xfrm>
        </p:spPr>
        <p:txBody>
          <a:bodyPr/>
          <a:lstStyle/>
          <a:p>
            <a:pPr eaLnBrk="1" hangingPunct="1"/>
            <a:r>
              <a:rPr lang="cs-CZ" altLang="cs-CZ" sz="2000" dirty="0"/>
              <a:t>Aktivita </a:t>
            </a:r>
            <a:r>
              <a:rPr lang="cs-CZ" altLang="cs-CZ" sz="2000" dirty="0" smtClean="0"/>
              <a:t>1.3.4 </a:t>
            </a:r>
            <a:r>
              <a:rPr lang="cs-CZ" altLang="cs-CZ" sz="2000" dirty="0"/>
              <a:t>– Specifická kritéria </a:t>
            </a:r>
            <a:r>
              <a:rPr lang="cs-CZ" altLang="cs-CZ" sz="2000" dirty="0" smtClean="0"/>
              <a:t>přijatelnosti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980728"/>
            <a:ext cx="8136706" cy="4896197"/>
          </a:xfrm>
        </p:spPr>
        <p:txBody>
          <a:bodyPr/>
          <a:lstStyle/>
          <a:p>
            <a:pPr algn="just"/>
            <a:r>
              <a:rPr lang="cs-CZ" altLang="cs-CZ" sz="1400" dirty="0">
                <a:solidFill>
                  <a:srgbClr val="000000"/>
                </a:solidFill>
              </a:rPr>
              <a:t>Svahová nestabilita je k datu podání žádosti evidována v Registru </a:t>
            </a:r>
            <a:r>
              <a:rPr lang="cs-CZ" altLang="cs-CZ" sz="1400" dirty="0" smtClean="0">
                <a:solidFill>
                  <a:srgbClr val="000000"/>
                </a:solidFill>
              </a:rPr>
              <a:t>svahových nestabilit </a:t>
            </a:r>
            <a:r>
              <a:rPr lang="cs-CZ" altLang="cs-CZ" sz="1400" dirty="0">
                <a:solidFill>
                  <a:srgbClr val="000000"/>
                </a:solidFill>
              </a:rPr>
              <a:t>ČGS a </a:t>
            </a:r>
            <a:r>
              <a:rPr lang="cs-CZ" altLang="cs-CZ" sz="1400" dirty="0" smtClean="0">
                <a:solidFill>
                  <a:srgbClr val="000000"/>
                </a:solidFill>
              </a:rPr>
              <a:t>v</a:t>
            </a:r>
            <a:r>
              <a:rPr lang="cs-CZ" sz="1400" dirty="0"/>
              <a:t> </a:t>
            </a:r>
            <a:r>
              <a:rPr lang="cs-CZ" altLang="cs-CZ" sz="1400" dirty="0" smtClean="0">
                <a:solidFill>
                  <a:srgbClr val="000000"/>
                </a:solidFill>
              </a:rPr>
              <a:t>aktuálním </a:t>
            </a:r>
            <a:r>
              <a:rPr lang="cs-CZ" altLang="cs-CZ" sz="1400" dirty="0">
                <a:solidFill>
                  <a:srgbClr val="000000"/>
                </a:solidFill>
              </a:rPr>
              <a:t>odborném posouzení Českou geologickou </a:t>
            </a:r>
            <a:r>
              <a:rPr lang="cs-CZ" altLang="cs-CZ" sz="1400" dirty="0" smtClean="0">
                <a:solidFill>
                  <a:srgbClr val="000000"/>
                </a:solidFill>
              </a:rPr>
              <a:t>službou (ČGS</a:t>
            </a:r>
            <a:r>
              <a:rPr lang="cs-CZ" altLang="cs-CZ" sz="1400" dirty="0">
                <a:solidFill>
                  <a:srgbClr val="000000"/>
                </a:solidFill>
              </a:rPr>
              <a:t>) bude v tomto registru, nebo případně v samostatném posudku </a:t>
            </a:r>
            <a:r>
              <a:rPr lang="cs-CZ" altLang="cs-CZ" sz="1400" dirty="0" smtClean="0">
                <a:solidFill>
                  <a:srgbClr val="000000"/>
                </a:solidFill>
              </a:rPr>
              <a:t>zařazena do </a:t>
            </a:r>
            <a:r>
              <a:rPr lang="cs-CZ" altLang="cs-CZ" sz="1400" dirty="0">
                <a:solidFill>
                  <a:srgbClr val="000000"/>
                </a:solidFill>
              </a:rPr>
              <a:t>kategorie III (nejvyšší nebezpečí</a:t>
            </a:r>
            <a:r>
              <a:rPr lang="cs-CZ" altLang="cs-CZ" sz="1400" dirty="0" smtClean="0">
                <a:solidFill>
                  <a:srgbClr val="000000"/>
                </a:solidFill>
              </a:rPr>
              <a:t>).</a:t>
            </a:r>
            <a:endParaRPr lang="cs-CZ" altLang="cs-CZ" sz="1400" dirty="0">
              <a:solidFill>
                <a:srgbClr val="000000"/>
              </a:solidFill>
            </a:endParaRPr>
          </a:p>
          <a:p>
            <a:pPr algn="just"/>
            <a:r>
              <a:rPr lang="cs-CZ" sz="1400" dirty="0"/>
              <a:t>Aktivace svahové nestability je aktuálně způsobena přírodními vlivy (</a:t>
            </a:r>
            <a:r>
              <a:rPr lang="cs-CZ" sz="1400" dirty="0" smtClean="0"/>
              <a:t>geologická stavba</a:t>
            </a:r>
            <a:r>
              <a:rPr lang="cs-CZ" sz="1400" dirty="0"/>
              <a:t>, počasí, odtokové poměry, vegetace apod</a:t>
            </a:r>
            <a:r>
              <a:rPr lang="cs-CZ" sz="1400" dirty="0" smtClean="0"/>
              <a:t>.).</a:t>
            </a:r>
            <a:endParaRPr lang="cs-CZ" altLang="cs-CZ" sz="1400" dirty="0">
              <a:solidFill>
                <a:srgbClr val="000000"/>
              </a:solidFill>
            </a:endParaRPr>
          </a:p>
        </p:txBody>
      </p:sp>
      <p:sp>
        <p:nvSpPr>
          <p:cNvPr id="11268" name="Zástupný symbol pro číslo snímku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C87CD99-AC78-473A-B13D-42CB6B0CA406}" type="slidenum">
              <a:rPr lang="cs-CZ" altLang="cs-CZ" sz="1400" smtClean="0">
                <a:solidFill>
                  <a:srgbClr val="73767D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cs-CZ" altLang="cs-CZ" sz="1400" dirty="0" smtClean="0">
              <a:solidFill>
                <a:srgbClr val="73767D"/>
              </a:solidFill>
              <a:latin typeface="Arial" charset="0"/>
            </a:endParaRPr>
          </a:p>
        </p:txBody>
      </p:sp>
      <p:pic>
        <p:nvPicPr>
          <p:cNvPr id="2050" name="Picture 2" descr="L:\DOKUMENTY K SC 1.3 A 1.4\Podklady od Tomáše Justa - AOPK ČR - 2017-05-02\FOTOGRAFIE DO PREZENTACE - 1.3.4 a 1.4\SMALL\skala plot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84509"/>
            <a:ext cx="3778154" cy="252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L:\DOKUMENTY K SC 1.3 A 1.4\Podklady od Tomáše Justa - AOPK ČR - 2017-05-02\FOTOGRAFIE DO PREZENTACE - 1.3.4 a 1.4\SMALL\skala plot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84509"/>
            <a:ext cx="3778154" cy="252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24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5" y="274638"/>
            <a:ext cx="8208912" cy="706437"/>
          </a:xfrm>
        </p:spPr>
        <p:txBody>
          <a:bodyPr/>
          <a:lstStyle/>
          <a:p>
            <a:pPr eaLnBrk="1" hangingPunct="1"/>
            <a:r>
              <a:rPr lang="cs-CZ" altLang="cs-CZ" sz="2000" dirty="0" smtClean="0"/>
              <a:t>Prioritní osa 1, specifický cíl 1.4 – </a:t>
            </a:r>
            <a:r>
              <a:rPr lang="cs-CZ" sz="2000" dirty="0"/>
              <a:t>Podpořit preventivní protipovodňová </a:t>
            </a:r>
            <a:r>
              <a:rPr lang="cs-CZ" sz="2000" dirty="0" smtClean="0"/>
              <a:t>opatření</a:t>
            </a:r>
            <a:endParaRPr lang="cs-CZ" altLang="cs-CZ" sz="20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1196752"/>
            <a:ext cx="8064698" cy="4753198"/>
          </a:xfrm>
        </p:spPr>
        <p:txBody>
          <a:bodyPr/>
          <a:lstStyle/>
          <a:p>
            <a:r>
              <a:rPr lang="cs-CZ" altLang="cs-CZ" sz="1400" b="1" dirty="0" smtClean="0">
                <a:solidFill>
                  <a:srgbClr val="000000"/>
                </a:solidFill>
              </a:rPr>
              <a:t>Aktivita 1.4.1</a:t>
            </a:r>
            <a:r>
              <a:rPr lang="cs-CZ" altLang="cs-CZ" sz="1400" dirty="0" smtClean="0">
                <a:solidFill>
                  <a:srgbClr val="000000"/>
                </a:solidFill>
              </a:rPr>
              <a:t> – </a:t>
            </a:r>
            <a:r>
              <a:rPr lang="cs-CZ" sz="1400" dirty="0"/>
              <a:t>Analýza odtokových poměrů včetně návrhů možných </a:t>
            </a:r>
            <a:r>
              <a:rPr lang="cs-CZ" sz="1400" dirty="0" smtClean="0"/>
              <a:t>protipovodňových opatření</a:t>
            </a:r>
            <a:endParaRPr lang="cs-CZ" altLang="cs-CZ" sz="1400" b="1" dirty="0" smtClean="0">
              <a:solidFill>
                <a:srgbClr val="000000"/>
              </a:solidFill>
            </a:endParaRPr>
          </a:p>
          <a:p>
            <a:r>
              <a:rPr lang="cs-CZ" altLang="cs-CZ" sz="1400" b="1" dirty="0" smtClean="0">
                <a:solidFill>
                  <a:srgbClr val="000000"/>
                </a:solidFill>
              </a:rPr>
              <a:t>Aktivita 1.4.2</a:t>
            </a:r>
            <a:r>
              <a:rPr lang="cs-CZ" altLang="cs-CZ" sz="1400" dirty="0" smtClean="0">
                <a:solidFill>
                  <a:srgbClr val="000000"/>
                </a:solidFill>
              </a:rPr>
              <a:t> – </a:t>
            </a:r>
            <a:r>
              <a:rPr lang="cs-CZ" sz="1400" dirty="0"/>
              <a:t>Budování, rozšíření a zkvalitnění varovných, hlásných, </a:t>
            </a:r>
            <a:r>
              <a:rPr lang="cs-CZ" sz="1400" dirty="0" smtClean="0"/>
              <a:t>předpovědních a </a:t>
            </a:r>
            <a:r>
              <a:rPr lang="cs-CZ" sz="1400" dirty="0"/>
              <a:t>výstražných systémů na celostátní úrovni, digitální povodňové plány</a:t>
            </a:r>
            <a:endParaRPr lang="cs-CZ" altLang="cs-CZ" sz="1400" dirty="0" smtClean="0">
              <a:solidFill>
                <a:srgbClr val="000000"/>
              </a:solidFill>
            </a:endParaRPr>
          </a:p>
          <a:p>
            <a:r>
              <a:rPr lang="cs-CZ" altLang="cs-CZ" sz="1400" b="1" dirty="0" smtClean="0">
                <a:solidFill>
                  <a:srgbClr val="000000"/>
                </a:solidFill>
              </a:rPr>
              <a:t>Aktivita 1.4.3</a:t>
            </a:r>
            <a:r>
              <a:rPr lang="cs-CZ" altLang="cs-CZ" sz="1400" dirty="0" smtClean="0">
                <a:solidFill>
                  <a:srgbClr val="000000"/>
                </a:solidFill>
              </a:rPr>
              <a:t> – </a:t>
            </a:r>
            <a:r>
              <a:rPr lang="cs-CZ" sz="1400" dirty="0"/>
              <a:t>Budování a rozšíření varovných, hlásných, předpovědních a </a:t>
            </a:r>
            <a:r>
              <a:rPr lang="cs-CZ" sz="1400" dirty="0" smtClean="0"/>
              <a:t>výstražných systémů </a:t>
            </a:r>
            <a:r>
              <a:rPr lang="cs-CZ" sz="1400" dirty="0"/>
              <a:t>na lokální úrovni, digitální povodňové </a:t>
            </a:r>
            <a:r>
              <a:rPr lang="cs-CZ" sz="1400" dirty="0" smtClean="0"/>
              <a:t>plány</a:t>
            </a:r>
          </a:p>
          <a:p>
            <a:pPr marL="0" indent="0">
              <a:buNone/>
            </a:pPr>
            <a:endParaRPr lang="cs-CZ" altLang="cs-CZ" sz="1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sz="1400" dirty="0" smtClean="0"/>
              <a:t>Oprávnění </a:t>
            </a:r>
            <a:r>
              <a:rPr lang="cs-CZ" sz="1400" dirty="0"/>
              <a:t>žadatelé (příjemci podpory</a:t>
            </a:r>
            <a:r>
              <a:rPr lang="cs-CZ" sz="1400" dirty="0" smtClean="0"/>
              <a:t>) jsou </a:t>
            </a:r>
            <a:r>
              <a:rPr lang="cs-CZ" sz="1400" b="1" dirty="0" smtClean="0"/>
              <a:t>veřejné subjekty</a:t>
            </a:r>
            <a:r>
              <a:rPr lang="cs-CZ" sz="1400" dirty="0" smtClean="0"/>
              <a:t>.</a:t>
            </a:r>
          </a:p>
          <a:p>
            <a:pPr marL="0" indent="0">
              <a:buNone/>
            </a:pPr>
            <a:endParaRPr lang="cs-CZ" altLang="cs-CZ" sz="1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altLang="cs-CZ" sz="1400" dirty="0" smtClean="0">
                <a:solidFill>
                  <a:srgbClr val="000000"/>
                </a:solidFill>
              </a:rPr>
              <a:t>Podpora u výše uvedených aktivit je 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85 % </a:t>
            </a:r>
            <a:r>
              <a:rPr lang="cs-CZ" altLang="cs-CZ" sz="1400" dirty="0">
                <a:solidFill>
                  <a:srgbClr val="000000"/>
                </a:solidFill>
              </a:rPr>
              <a:t>z celkových způsobilých výdajů s výjimkou vybudování varovných systémů, kde bude </a:t>
            </a:r>
            <a:r>
              <a:rPr lang="cs-CZ" altLang="cs-CZ" sz="1400" dirty="0" smtClean="0">
                <a:solidFill>
                  <a:srgbClr val="000000"/>
                </a:solidFill>
              </a:rPr>
              <a:t>podpora poskytována </a:t>
            </a:r>
            <a:r>
              <a:rPr lang="cs-CZ" altLang="cs-CZ" sz="1400" dirty="0">
                <a:solidFill>
                  <a:srgbClr val="000000"/>
                </a:solidFill>
              </a:rPr>
              <a:t>ve výši </a:t>
            </a:r>
            <a:r>
              <a:rPr lang="cs-CZ" altLang="cs-CZ" sz="1400" b="1" dirty="0">
                <a:solidFill>
                  <a:srgbClr val="000000"/>
                </a:solidFill>
              </a:rPr>
              <a:t>70 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%</a:t>
            </a:r>
            <a:r>
              <a:rPr lang="cs-CZ" altLang="cs-CZ" sz="1400" dirty="0" smtClean="0">
                <a:solidFill>
                  <a:srgbClr val="000000"/>
                </a:solidFill>
              </a:rPr>
              <a:t> z </a:t>
            </a:r>
            <a:r>
              <a:rPr lang="cs-CZ" altLang="cs-CZ" sz="1400" dirty="0">
                <a:solidFill>
                  <a:srgbClr val="000000"/>
                </a:solidFill>
              </a:rPr>
              <a:t>celkových způsobilých výdajů</a:t>
            </a:r>
            <a:r>
              <a:rPr lang="cs-CZ" altLang="cs-CZ" sz="14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endParaRPr lang="cs-CZ" altLang="cs-CZ" sz="1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sz="1400" dirty="0"/>
              <a:t>Minimální způsobilé přímé realizační výdaje na projekt </a:t>
            </a:r>
            <a:r>
              <a:rPr lang="cs-CZ" sz="1400" dirty="0" smtClean="0"/>
              <a:t>jsou </a:t>
            </a:r>
            <a:r>
              <a:rPr lang="cs-CZ" sz="1400" dirty="0"/>
              <a:t>stanoveny na 200 000 Kč </a:t>
            </a:r>
            <a:r>
              <a:rPr lang="cs-CZ" sz="1400" dirty="0" smtClean="0"/>
              <a:t>bez DPH.</a:t>
            </a:r>
            <a:endParaRPr lang="cs-CZ" altLang="cs-CZ" sz="1400" dirty="0" smtClean="0">
              <a:solidFill>
                <a:srgbClr val="000000"/>
              </a:solidFill>
            </a:endParaRPr>
          </a:p>
        </p:txBody>
      </p:sp>
      <p:sp>
        <p:nvSpPr>
          <p:cNvPr id="6148" name="Zástupný symbol pro číslo snímku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7E602498-8F8E-4EFF-9E68-2D1656FC311E}" type="slidenum">
              <a:rPr lang="cs-CZ" altLang="cs-CZ" sz="1400" smtClean="0">
                <a:solidFill>
                  <a:srgbClr val="73767D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cs-CZ" altLang="cs-CZ" sz="1400" dirty="0" smtClean="0">
              <a:solidFill>
                <a:srgbClr val="73767D"/>
              </a:solidFill>
              <a:latin typeface="Arial" charset="0"/>
            </a:endParaRPr>
          </a:p>
        </p:txBody>
      </p:sp>
      <p:pic>
        <p:nvPicPr>
          <p:cNvPr id="9218" name="Picture 2" descr="L:\DOKUMENTY K SC 1.3 A 1.4\Podklady od Tomáše Justa - AOPK ČR - 2017-05-02\FOTOGRAFIE DO PREZENTACE - 1.3.4 a 1.4\SMALL\povoden au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01" y="4509120"/>
            <a:ext cx="2168471" cy="144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L:\DOKUMENTY K SC 1.3 A 1.4\Podklady od Tomáše Justa - AOPK ČR - 2017-05-02\FOTOGRAFIE DO PREZENTACE - 1.3.4 a 1.4\SMALL\povoden lid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509120"/>
            <a:ext cx="2162111" cy="144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L:\DOKUMENTY K SC 1.3 A 1.4\Podklady od Tomáše Justa - AOPK ČR - 2017-05-02\FOTOGRAFIE DO PREZENTACE - 1.3.4 a 1.4\SMALL\povoden p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508306"/>
            <a:ext cx="2556054" cy="144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37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064500" cy="706437"/>
          </a:xfrm>
        </p:spPr>
        <p:txBody>
          <a:bodyPr/>
          <a:lstStyle/>
          <a:p>
            <a:pPr algn="just" eaLnBrk="1" hangingPunct="1"/>
            <a:r>
              <a:rPr lang="cs-CZ" altLang="cs-CZ" sz="2000" dirty="0" smtClean="0"/>
              <a:t>Aktivita 1.4.1 – </a:t>
            </a:r>
            <a:r>
              <a:rPr lang="cs-CZ" altLang="cs-CZ" sz="2000" dirty="0"/>
              <a:t>Analýza odtokových poměrů včetně návrhů </a:t>
            </a:r>
            <a:r>
              <a:rPr lang="cs-CZ" altLang="cs-CZ" sz="2000" dirty="0" smtClean="0"/>
              <a:t>možných protipovodňových opatření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8313" y="1196975"/>
            <a:ext cx="8208143" cy="453548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cs-CZ" altLang="cs-CZ" sz="1400" b="1" dirty="0" smtClean="0">
                <a:solidFill>
                  <a:srgbClr val="000000"/>
                </a:solidFill>
              </a:rPr>
              <a:t>Typy podporovaných projektů:</a:t>
            </a:r>
          </a:p>
          <a:p>
            <a:endParaRPr lang="cs-CZ" altLang="cs-CZ" sz="1400" b="1" dirty="0" smtClean="0">
              <a:solidFill>
                <a:srgbClr val="000000"/>
              </a:solidFill>
            </a:endParaRPr>
          </a:p>
          <a:p>
            <a:pPr algn="just"/>
            <a:r>
              <a:rPr lang="cs-CZ" sz="1400" dirty="0"/>
              <a:t>zpracování podkladů pro stanovení záplavových území a map povodňového ohrožení</a:t>
            </a:r>
            <a:r>
              <a:rPr lang="cs-CZ" sz="1400" dirty="0" smtClean="0"/>
              <a:t>,</a:t>
            </a:r>
            <a:endParaRPr lang="cs-CZ" altLang="cs-CZ" sz="1400" dirty="0">
              <a:solidFill>
                <a:srgbClr val="000000"/>
              </a:solidFill>
            </a:endParaRPr>
          </a:p>
          <a:p>
            <a:pPr algn="just"/>
            <a:r>
              <a:rPr lang="cs-CZ" sz="1400" dirty="0"/>
              <a:t>zpracování podkladů pro vymezení území ohroženého zvláštní povodní</a:t>
            </a:r>
            <a:r>
              <a:rPr lang="cs-CZ" sz="1400" dirty="0" smtClean="0"/>
              <a:t>,</a:t>
            </a:r>
          </a:p>
          <a:p>
            <a:pPr algn="just"/>
            <a:r>
              <a:rPr lang="cs-CZ" sz="1400" dirty="0"/>
              <a:t>zpracování podkladových analýz na státní a regionální úrovni pro 2. období </a:t>
            </a:r>
            <a:r>
              <a:rPr lang="cs-CZ" sz="1400" dirty="0" smtClean="0"/>
              <a:t>plánování dle</a:t>
            </a:r>
            <a:r>
              <a:rPr lang="cs-CZ" sz="1400" dirty="0"/>
              <a:t> </a:t>
            </a:r>
            <a:r>
              <a:rPr lang="cs-CZ" sz="1400" dirty="0" smtClean="0"/>
              <a:t>směrnice </a:t>
            </a:r>
            <a:r>
              <a:rPr lang="cs-CZ" sz="1400" dirty="0"/>
              <a:t>Evropského parlamentu a Rady 2007/60/ES, o vyhodnocování a </a:t>
            </a:r>
            <a:r>
              <a:rPr lang="cs-CZ" sz="1400" dirty="0" smtClean="0"/>
              <a:t>zvládání povodňových rizik,</a:t>
            </a:r>
          </a:p>
          <a:p>
            <a:pPr algn="just"/>
            <a:r>
              <a:rPr lang="cs-CZ" sz="1400" dirty="0"/>
              <a:t>studie odtokových poměrů včetně návrhů možných protipovodňových </a:t>
            </a:r>
            <a:r>
              <a:rPr lang="cs-CZ" sz="1400" dirty="0" smtClean="0"/>
              <a:t>opatření v </a:t>
            </a:r>
            <a:r>
              <a:rPr lang="cs-CZ" sz="1400" dirty="0"/>
              <a:t>oblastech </a:t>
            </a:r>
            <a:r>
              <a:rPr lang="cs-CZ" sz="1400" dirty="0" smtClean="0"/>
              <a:t>s</a:t>
            </a:r>
            <a:r>
              <a:rPr lang="cs-CZ" sz="1400" dirty="0"/>
              <a:t> </a:t>
            </a:r>
            <a:r>
              <a:rPr lang="cs-CZ" sz="1400" dirty="0" smtClean="0"/>
              <a:t>potenciálním </a:t>
            </a:r>
            <a:r>
              <a:rPr lang="cs-CZ" sz="1400" dirty="0"/>
              <a:t>povodňovým </a:t>
            </a:r>
            <a:r>
              <a:rPr lang="cs-CZ" sz="1400" dirty="0" smtClean="0"/>
              <a:t>rizikem.</a:t>
            </a:r>
            <a:endParaRPr lang="cs-CZ" altLang="cs-CZ" sz="1400" dirty="0" smtClean="0">
              <a:solidFill>
                <a:srgbClr val="000000"/>
              </a:solidFill>
            </a:endParaRPr>
          </a:p>
        </p:txBody>
      </p:sp>
      <p:sp>
        <p:nvSpPr>
          <p:cNvPr id="12292" name="Zástupný symbol pro číslo snímku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141706D2-FC0F-4983-9B86-9B8CD09333EE}" type="slidenum">
              <a:rPr lang="cs-CZ" altLang="cs-CZ" sz="1400" smtClean="0">
                <a:solidFill>
                  <a:srgbClr val="73767D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cs-CZ" altLang="cs-CZ" sz="1400" smtClean="0">
              <a:solidFill>
                <a:srgbClr val="73767D"/>
              </a:solidFill>
              <a:latin typeface="Arial" charset="0"/>
            </a:endParaRPr>
          </a:p>
        </p:txBody>
      </p:sp>
      <p:pic>
        <p:nvPicPr>
          <p:cNvPr id="3075" name="Picture 3" descr="L:\DOKUMENTY K SC 1.3 A 1.4\Podklady od Tomáše Justa - AOPK ČR - 2017-05-02\FOTOGRAFIE DO PREZENTACE - 1.3.4 a 1.4\SMALL\tabulka povod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4331040" cy="230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L:\DOKUMENTY K SC 1.3 A 1.4\Podklady od Tomáše Justa - AOPK ČR - 2017-05-02\FOTOGRAFIE DO PREZENTACE - 1.3.4 a 1.4\SMALL\povoden du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379" y="3429000"/>
            <a:ext cx="3680000" cy="230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00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064500" cy="994122"/>
          </a:xfrm>
        </p:spPr>
        <p:txBody>
          <a:bodyPr/>
          <a:lstStyle/>
          <a:p>
            <a:pPr algn="just" eaLnBrk="1" hangingPunct="1"/>
            <a:r>
              <a:rPr lang="cs-CZ" altLang="cs-CZ" sz="2000" dirty="0" smtClean="0"/>
              <a:t>Aktivita 1.4.2 </a:t>
            </a:r>
            <a:r>
              <a:rPr lang="cs-CZ" altLang="cs-CZ" sz="2000" dirty="0"/>
              <a:t>– Budování, rozšíření a zkvalitnění </a:t>
            </a:r>
            <a:r>
              <a:rPr lang="cs-CZ" altLang="cs-CZ" sz="2000" dirty="0" smtClean="0"/>
              <a:t>varovných, předpovědních </a:t>
            </a:r>
            <a:r>
              <a:rPr lang="cs-CZ" altLang="cs-CZ" sz="2000" dirty="0"/>
              <a:t>a výstražných systémů na celostátní úrovni, digitální </a:t>
            </a:r>
            <a:r>
              <a:rPr lang="cs-CZ" altLang="cs-CZ" sz="2000" dirty="0" smtClean="0"/>
              <a:t>povodňové plány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8313" y="1484784"/>
            <a:ext cx="8104187" cy="424767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cs-CZ" altLang="cs-CZ" sz="1400" b="1" dirty="0" smtClean="0">
                <a:solidFill>
                  <a:srgbClr val="000000"/>
                </a:solidFill>
              </a:rPr>
              <a:t>Typy podporovaných projektů:</a:t>
            </a:r>
          </a:p>
          <a:p>
            <a:endParaRPr lang="cs-CZ" altLang="cs-CZ" sz="1400" b="1" dirty="0" smtClean="0">
              <a:solidFill>
                <a:srgbClr val="000000"/>
              </a:solidFill>
            </a:endParaRPr>
          </a:p>
          <a:p>
            <a:pPr algn="just"/>
            <a:r>
              <a:rPr lang="cs-CZ" sz="1400" dirty="0"/>
              <a:t>budování a modernizace systému předpovědní povodňové služby včetně </a:t>
            </a:r>
            <a:r>
              <a:rPr lang="cs-CZ" sz="1400" dirty="0" smtClean="0"/>
              <a:t>budování a </a:t>
            </a:r>
            <a:r>
              <a:rPr lang="cs-CZ" sz="1400" dirty="0"/>
              <a:t>modernizace měřicích </a:t>
            </a:r>
            <a:r>
              <a:rPr lang="cs-CZ" sz="1400" dirty="0" smtClean="0"/>
              <a:t>stanic,</a:t>
            </a:r>
            <a:endParaRPr lang="cs-CZ" altLang="cs-CZ" sz="1400" dirty="0" smtClean="0">
              <a:solidFill>
                <a:srgbClr val="000000"/>
              </a:solidFill>
            </a:endParaRPr>
          </a:p>
          <a:p>
            <a:pPr algn="just"/>
            <a:r>
              <a:rPr lang="cs-CZ" sz="1400" dirty="0"/>
              <a:t>budování a rozšíření varovných a výstražných systémů v rámci hlásné </a:t>
            </a:r>
            <a:r>
              <a:rPr lang="cs-CZ" sz="1400" dirty="0" smtClean="0"/>
              <a:t>povodňové služby </a:t>
            </a:r>
            <a:r>
              <a:rPr lang="cs-CZ" sz="1400" dirty="0"/>
              <a:t>na státní úrovni, tvorba digitálních povodňových plánů včetně naplňování </a:t>
            </a:r>
            <a:r>
              <a:rPr lang="cs-CZ" sz="1400" dirty="0" smtClean="0"/>
              <a:t>sdílených databází </a:t>
            </a:r>
            <a:r>
              <a:rPr lang="cs-CZ" sz="1400" dirty="0"/>
              <a:t>Povodňového informačního systému</a:t>
            </a:r>
            <a:r>
              <a:rPr lang="cs-CZ" sz="1400" dirty="0" smtClean="0"/>
              <a:t>.</a:t>
            </a:r>
          </a:p>
        </p:txBody>
      </p:sp>
      <p:sp>
        <p:nvSpPr>
          <p:cNvPr id="12292" name="Zástupný symbol pro číslo snímku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141706D2-FC0F-4983-9B86-9B8CD09333EE}" type="slidenum">
              <a:rPr lang="cs-CZ" altLang="cs-CZ" sz="1400" smtClean="0">
                <a:solidFill>
                  <a:srgbClr val="73767D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cs-CZ" altLang="cs-CZ" sz="1400" dirty="0" smtClean="0">
              <a:solidFill>
                <a:srgbClr val="73767D"/>
              </a:solidFill>
              <a:latin typeface="Arial" charset="0"/>
            </a:endParaRPr>
          </a:p>
        </p:txBody>
      </p:sp>
      <p:pic>
        <p:nvPicPr>
          <p:cNvPr id="2051" name="Picture 3" descr="L:\DOKUMENTY K SC 1.3 A 1.4\Podklady od Tomáše Justa - AOPK ČR - 2017-05-02\FOTOGRAFIE DO PREZENTACE - 1.3.4 a 1.4\SMALL\stanice chm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42072"/>
            <a:ext cx="3668474" cy="237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:\DOKUMENTY K SC 1.3 A 1.4\Podklady od Tomáše Justa - AOPK ČR - 2017-05-02\FOTOGRAFIE DO PREZENTACE - 1.3.4 a 1.4\SMALL\meteorada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42072"/>
            <a:ext cx="3566228" cy="237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78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064500" cy="1066130"/>
          </a:xfrm>
        </p:spPr>
        <p:txBody>
          <a:bodyPr/>
          <a:lstStyle/>
          <a:p>
            <a:pPr algn="just" eaLnBrk="1" hangingPunct="1"/>
            <a:r>
              <a:rPr lang="cs-CZ" altLang="cs-CZ" sz="2000" dirty="0" smtClean="0"/>
              <a:t>Aktivita</a:t>
            </a:r>
            <a:r>
              <a:rPr lang="cs-CZ" altLang="cs-CZ" sz="2000" dirty="0"/>
              <a:t> </a:t>
            </a:r>
            <a:r>
              <a:rPr lang="cs-CZ" altLang="cs-CZ" sz="2000" dirty="0" smtClean="0"/>
              <a:t>1.4.3 </a:t>
            </a:r>
            <a:r>
              <a:rPr lang="cs-CZ" altLang="cs-CZ" sz="2000" dirty="0"/>
              <a:t>– Budování a rozšíření varovných, </a:t>
            </a:r>
            <a:r>
              <a:rPr lang="cs-CZ" altLang="cs-CZ" sz="2000" dirty="0" smtClean="0"/>
              <a:t>hlásných, předpovědních </a:t>
            </a:r>
            <a:r>
              <a:rPr lang="cs-CZ" altLang="cs-CZ" sz="2000" dirty="0"/>
              <a:t>a výstražných systémů na lokální úrovni, digitální povodňové </a:t>
            </a:r>
            <a:r>
              <a:rPr lang="cs-CZ" altLang="cs-CZ" sz="2000" dirty="0" smtClean="0"/>
              <a:t>plány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8313" y="1556791"/>
            <a:ext cx="8104187" cy="4175671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cs-CZ" altLang="cs-CZ" sz="1400" b="1" dirty="0" smtClean="0">
                <a:solidFill>
                  <a:srgbClr val="000000"/>
                </a:solidFill>
              </a:rPr>
              <a:t>Typy podporovaných projektů:</a:t>
            </a:r>
          </a:p>
          <a:p>
            <a:endParaRPr lang="cs-CZ" altLang="cs-CZ" sz="1400" b="1" dirty="0" smtClean="0">
              <a:solidFill>
                <a:srgbClr val="000000"/>
              </a:solidFill>
            </a:endParaRPr>
          </a:p>
          <a:p>
            <a:pPr algn="just"/>
            <a:r>
              <a:rPr lang="cs-CZ" sz="1400" dirty="0" smtClean="0"/>
              <a:t>budování a modernizace systému předpovědní povodňové služby, včetně budování a</a:t>
            </a:r>
            <a:r>
              <a:rPr lang="cs-CZ" sz="1400" dirty="0"/>
              <a:t> </a:t>
            </a:r>
            <a:r>
              <a:rPr lang="cs-CZ" sz="1400" dirty="0" smtClean="0"/>
              <a:t>modernizace měřicích stanic,</a:t>
            </a:r>
          </a:p>
          <a:p>
            <a:pPr algn="just"/>
            <a:r>
              <a:rPr lang="cs-CZ" sz="1400" dirty="0"/>
              <a:t>budování a rozšíření varovných a výstražných systémů v rámci hlásné </a:t>
            </a:r>
            <a:r>
              <a:rPr lang="cs-CZ" sz="1400" dirty="0" smtClean="0"/>
              <a:t>povodňové služby na</a:t>
            </a:r>
            <a:r>
              <a:rPr lang="cs-CZ" sz="1400" dirty="0"/>
              <a:t> </a:t>
            </a:r>
            <a:r>
              <a:rPr lang="cs-CZ" sz="1400" dirty="0" smtClean="0"/>
              <a:t>regionální </a:t>
            </a:r>
            <a:r>
              <a:rPr lang="cs-CZ" sz="1400" dirty="0"/>
              <a:t>a místní úrovni, tvorba digitálních povodňových plánů </a:t>
            </a:r>
            <a:r>
              <a:rPr lang="cs-CZ" sz="1400" dirty="0" smtClean="0"/>
              <a:t>včetně naplňování </a:t>
            </a:r>
            <a:r>
              <a:rPr lang="cs-CZ" sz="1400" dirty="0"/>
              <a:t>sdílených databází Povodňového informačního systému</a:t>
            </a:r>
            <a:r>
              <a:rPr lang="cs-CZ" sz="1400" dirty="0" smtClean="0"/>
              <a:t>.</a:t>
            </a:r>
            <a:endParaRPr lang="cs-CZ" altLang="cs-CZ" sz="1400" dirty="0" smtClean="0">
              <a:solidFill>
                <a:srgbClr val="000000"/>
              </a:solidFill>
            </a:endParaRPr>
          </a:p>
        </p:txBody>
      </p:sp>
      <p:sp>
        <p:nvSpPr>
          <p:cNvPr id="12292" name="Zástupný symbol pro číslo snímku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141706D2-FC0F-4983-9B86-9B8CD09333EE}" type="slidenum">
              <a:rPr lang="cs-CZ" altLang="cs-CZ" sz="1400" smtClean="0">
                <a:solidFill>
                  <a:srgbClr val="73767D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cs-CZ" altLang="cs-CZ" sz="1400" smtClean="0">
              <a:solidFill>
                <a:srgbClr val="73767D"/>
              </a:solidFill>
              <a:latin typeface="Arial" charset="0"/>
            </a:endParaRPr>
          </a:p>
        </p:txBody>
      </p:sp>
      <p:pic>
        <p:nvPicPr>
          <p:cNvPr id="6147" name="Picture 3" descr="L:\DOKUMENTY K SC 1.3 A 1.4\Podklady od Tomáše Justa - AOPK ČR - 2017-05-02\FOTOGRAFIE DO PREZENTACE - 1.3.4 a 1.4\SMALL\hlasic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429000"/>
            <a:ext cx="3167679" cy="237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L:\DOKUMENTY K SC 1.3 A 1.4\Podklady od Tomáše Justa - AOPK ČR - 2017-05-02\FOTOGRAFIE DO PREZENTACE - 1.3.4 a 1.4\SMALL\sire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29000"/>
            <a:ext cx="3164654" cy="2376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78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000" dirty="0"/>
              <a:t>Prioritní osa </a:t>
            </a:r>
            <a:r>
              <a:rPr lang="cs-CZ" altLang="cs-CZ" sz="2000" dirty="0" smtClean="0"/>
              <a:t>4, </a:t>
            </a:r>
            <a:r>
              <a:rPr lang="cs-CZ" altLang="cs-CZ" sz="2000" dirty="0"/>
              <a:t>specifický cíl </a:t>
            </a:r>
            <a:r>
              <a:rPr lang="cs-CZ" altLang="cs-CZ" sz="2000" dirty="0" smtClean="0"/>
              <a:t>4.3 </a:t>
            </a:r>
            <a:r>
              <a:rPr lang="cs-CZ" altLang="cs-CZ" sz="2000" dirty="0"/>
              <a:t>– </a:t>
            </a:r>
            <a:r>
              <a:rPr lang="cs-CZ" altLang="cs-CZ" sz="2000" dirty="0" smtClean="0"/>
              <a:t>Posílit přirozené funkce krajiny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196752"/>
            <a:ext cx="8104187" cy="4886548"/>
          </a:xfrm>
        </p:spPr>
        <p:txBody>
          <a:bodyPr/>
          <a:lstStyle/>
          <a:p>
            <a:r>
              <a:rPr lang="cs-CZ" altLang="cs-CZ" sz="1400" b="1" dirty="0">
                <a:solidFill>
                  <a:srgbClr val="000000"/>
                </a:solidFill>
              </a:rPr>
              <a:t>Aktivita 4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.3.1</a:t>
            </a:r>
            <a:r>
              <a:rPr lang="cs-CZ" altLang="cs-CZ" sz="1400" dirty="0" smtClean="0">
                <a:solidFill>
                  <a:srgbClr val="000000"/>
                </a:solidFill>
              </a:rPr>
              <a:t> </a:t>
            </a:r>
            <a:r>
              <a:rPr lang="cs-CZ" altLang="cs-CZ" sz="1400" dirty="0">
                <a:solidFill>
                  <a:srgbClr val="000000"/>
                </a:solidFill>
              </a:rPr>
              <a:t>– </a:t>
            </a:r>
            <a:r>
              <a:rPr lang="cs-CZ" sz="1400" dirty="0"/>
              <a:t>Zprůchodnění migračních bariér pro živočichy a opatření k omezování úmrtnosti živočichů spojené s rozvojem technické infrastruktury</a:t>
            </a:r>
            <a:endParaRPr lang="cs-CZ" altLang="cs-CZ" sz="1400" b="1" dirty="0">
              <a:solidFill>
                <a:srgbClr val="000000"/>
              </a:solidFill>
            </a:endParaRPr>
          </a:p>
          <a:p>
            <a:r>
              <a:rPr lang="cs-CZ" altLang="cs-CZ" sz="1400" b="1" dirty="0">
                <a:solidFill>
                  <a:srgbClr val="000000"/>
                </a:solidFill>
              </a:rPr>
              <a:t>Aktivita 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4.3.2</a:t>
            </a:r>
            <a:r>
              <a:rPr lang="cs-CZ" altLang="cs-CZ" sz="1400" dirty="0" smtClean="0">
                <a:solidFill>
                  <a:srgbClr val="000000"/>
                </a:solidFill>
              </a:rPr>
              <a:t> </a:t>
            </a:r>
            <a:r>
              <a:rPr lang="cs-CZ" altLang="cs-CZ" sz="1400" dirty="0">
                <a:solidFill>
                  <a:srgbClr val="000000"/>
                </a:solidFill>
              </a:rPr>
              <a:t>– </a:t>
            </a:r>
            <a:r>
              <a:rPr lang="cs-CZ" sz="1400" dirty="0"/>
              <a:t>Vytváření, regenerace či posílení funkčnosti krajinných prvků a struktur</a:t>
            </a:r>
            <a:endParaRPr lang="cs-CZ" altLang="cs-CZ" sz="1400" dirty="0">
              <a:solidFill>
                <a:srgbClr val="000000"/>
              </a:solidFill>
            </a:endParaRPr>
          </a:p>
          <a:p>
            <a:r>
              <a:rPr lang="cs-CZ" altLang="cs-CZ" sz="1400" b="1" dirty="0">
                <a:solidFill>
                  <a:srgbClr val="000000"/>
                </a:solidFill>
              </a:rPr>
              <a:t>Aktivita 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4.3.3</a:t>
            </a:r>
            <a:r>
              <a:rPr lang="cs-CZ" altLang="cs-CZ" sz="1400" dirty="0" smtClean="0">
                <a:solidFill>
                  <a:srgbClr val="000000"/>
                </a:solidFill>
              </a:rPr>
              <a:t> </a:t>
            </a:r>
            <a:r>
              <a:rPr lang="cs-CZ" altLang="cs-CZ" sz="1400" dirty="0">
                <a:solidFill>
                  <a:srgbClr val="000000"/>
                </a:solidFill>
              </a:rPr>
              <a:t>– </a:t>
            </a:r>
            <a:r>
              <a:rPr lang="cs-CZ" sz="1400" dirty="0"/>
              <a:t>Revitalizace a podpora samovolné </a:t>
            </a:r>
            <a:r>
              <a:rPr lang="cs-CZ" sz="1400" dirty="0" err="1"/>
              <a:t>renaturace</a:t>
            </a:r>
            <a:r>
              <a:rPr lang="cs-CZ" sz="1400" dirty="0"/>
              <a:t> vodních toků a niv, obnova ekostabilizačních funkcí vodních a na vodu vázaných </a:t>
            </a:r>
            <a:r>
              <a:rPr lang="cs-CZ" sz="1400" dirty="0" smtClean="0"/>
              <a:t>ekosystémů</a:t>
            </a:r>
          </a:p>
          <a:p>
            <a:r>
              <a:rPr lang="cs-CZ" altLang="cs-CZ" sz="1400" b="1" dirty="0" smtClean="0">
                <a:solidFill>
                  <a:srgbClr val="000000"/>
                </a:solidFill>
              </a:rPr>
              <a:t>Aktivita 4.3.4 </a:t>
            </a:r>
            <a:r>
              <a:rPr lang="cs-CZ" altLang="cs-CZ" sz="1400" b="1" dirty="0">
                <a:solidFill>
                  <a:srgbClr val="000000"/>
                </a:solidFill>
              </a:rPr>
              <a:t>– </a:t>
            </a:r>
            <a:r>
              <a:rPr lang="cs-CZ" sz="1400" dirty="0"/>
              <a:t>Zlepšování druhové, věkové a prostorové struktury lesů (s výjimkou lesů ve vlastnictví státu) zařízených LHP mimo ZCHÚ a lokality soustavy Natura </a:t>
            </a:r>
            <a:r>
              <a:rPr lang="cs-CZ" sz="1400" dirty="0" smtClean="0"/>
              <a:t>2000</a:t>
            </a:r>
          </a:p>
          <a:p>
            <a:pPr marL="0" indent="0">
              <a:buNone/>
            </a:pPr>
            <a:endParaRPr lang="cs-CZ" altLang="cs-CZ" sz="1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altLang="cs-CZ" sz="1400" b="1" dirty="0" smtClean="0">
                <a:solidFill>
                  <a:srgbClr val="000000"/>
                </a:solidFill>
              </a:rPr>
              <a:t>Výše podpory:</a:t>
            </a:r>
            <a:endParaRPr lang="cs-CZ" altLang="cs-CZ" sz="1400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altLang="cs-CZ" sz="1400" dirty="0">
                <a:solidFill>
                  <a:srgbClr val="000000"/>
                </a:solidFill>
              </a:rPr>
              <a:t>Podpora u výše uvedených aktivit je </a:t>
            </a:r>
            <a:r>
              <a:rPr lang="cs-CZ" altLang="cs-CZ" sz="1400" b="1" dirty="0">
                <a:solidFill>
                  <a:srgbClr val="000000"/>
                </a:solidFill>
              </a:rPr>
              <a:t>85 % </a:t>
            </a:r>
            <a:r>
              <a:rPr lang="cs-CZ" altLang="cs-CZ" sz="1400" dirty="0">
                <a:solidFill>
                  <a:srgbClr val="000000"/>
                </a:solidFill>
              </a:rPr>
              <a:t>z celkových způsobilých </a:t>
            </a:r>
            <a:r>
              <a:rPr lang="cs-CZ" altLang="cs-CZ" sz="1400" dirty="0" smtClean="0">
                <a:solidFill>
                  <a:srgbClr val="000000"/>
                </a:solidFill>
              </a:rPr>
              <a:t>výdajů s výjimkou: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400" dirty="0"/>
              <a:t>opatření „vytváření, regenerace či posílení funkčnosti krajinných prvků a struktur</a:t>
            </a:r>
            <a:r>
              <a:rPr lang="cs-CZ" sz="1400" dirty="0" smtClean="0"/>
              <a:t>“ - podpora </a:t>
            </a:r>
            <a:r>
              <a:rPr lang="cs-CZ" sz="1400" b="1" dirty="0" smtClean="0"/>
              <a:t>80 %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400" dirty="0"/>
              <a:t>realizace a </a:t>
            </a:r>
            <a:r>
              <a:rPr lang="cs-CZ" sz="1400" dirty="0" smtClean="0"/>
              <a:t>obnova </a:t>
            </a:r>
            <a:r>
              <a:rPr lang="cs-CZ" sz="1400" dirty="0"/>
              <a:t>malých vodních </a:t>
            </a:r>
            <a:r>
              <a:rPr lang="cs-CZ" sz="1400" dirty="0" smtClean="0"/>
              <a:t>nádrží - podpora </a:t>
            </a:r>
            <a:r>
              <a:rPr lang="cs-CZ" sz="1400" b="1" dirty="0" smtClean="0"/>
              <a:t>60 %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400" dirty="0"/>
              <a:t>vytváření a obnova malých vodních nádrží v ZCHÚ nebo lokalitách soustavy Natura 2000 nebo ÚSES (biocentrum) nebo vyplývajících z plánů dílčích </a:t>
            </a:r>
            <a:r>
              <a:rPr lang="cs-CZ" sz="1400" dirty="0" smtClean="0"/>
              <a:t>povodí – </a:t>
            </a:r>
            <a:r>
              <a:rPr lang="cs-CZ" sz="1400" b="1" dirty="0" smtClean="0"/>
              <a:t>90 %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400" dirty="0"/>
              <a:t>opatření „zlepšování druhové, věkové a prostorové struktury </a:t>
            </a:r>
            <a:r>
              <a:rPr lang="cs-CZ" sz="1400" dirty="0" smtClean="0"/>
              <a:t>lesů“, </a:t>
            </a:r>
            <a:r>
              <a:rPr lang="cs-CZ" sz="1400" dirty="0"/>
              <a:t>opatření „realizace přírodě blízkých opatření vyplývajících z komplexních studií cílených na zpomalení povrchové­ho odtoku vody, protierozní ochranu a adaptaci na změnu klimatu“ a opatření „zprůchodnění migrač­ních bariér pro živočichy a opatření k omezování úmrtnosti živočichů spojené s rozvojem technické infrastruktury</a:t>
            </a:r>
            <a:r>
              <a:rPr lang="cs-CZ" sz="1400" dirty="0" smtClean="0"/>
              <a:t>“ – </a:t>
            </a:r>
            <a:r>
              <a:rPr lang="cs-CZ" sz="1400" b="1" dirty="0" smtClean="0"/>
              <a:t>75 %</a:t>
            </a:r>
          </a:p>
          <a:p>
            <a:pPr marL="0" indent="0">
              <a:buNone/>
            </a:pPr>
            <a:endParaRPr lang="cs-CZ" sz="14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cs-CZ" altLang="cs-CZ" sz="1400" b="1" dirty="0">
              <a:solidFill>
                <a:srgbClr val="00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E859E-1FA9-461F-86E2-9EEE1EEAABEB}" type="slidenum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srgbClr val="7376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7376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653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000" dirty="0"/>
              <a:t>Prioritní osa 4, specifický cíl 4.3 – Posílit přirozené funkce krajiny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052736"/>
            <a:ext cx="8104187" cy="5030564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1400" b="1" dirty="0">
                <a:solidFill>
                  <a:srgbClr val="000000"/>
                </a:solidFill>
              </a:rPr>
              <a:t>Výše podpory: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400" dirty="0"/>
              <a:t>opatření „zprůchodnění migračních bariér pro živočichy a opatření k omezování úmrtnosti živočichů spojené s rozvojem technické infrastruktury“ – vyplývající z Koncepce zprůchodnění říční sítě ČR – aktualizace 2014 nebo plánů dílčích povodí“, opatření „revitalizace a podpora samovolné </a:t>
            </a:r>
            <a:r>
              <a:rPr lang="cs-CZ" sz="1400" dirty="0" err="1"/>
              <a:t>re­naturace</a:t>
            </a:r>
            <a:r>
              <a:rPr lang="cs-CZ" sz="1400" dirty="0"/>
              <a:t> vodních toků a niv“, opatření na tvorbu a obnovu mokřadů a tůní, opatření „založení biocen­ter a biokoridorů ÚSES nebo jejich části“ </a:t>
            </a:r>
            <a:r>
              <a:rPr lang="cs-CZ" sz="1400" dirty="0" smtClean="0"/>
              <a:t>– </a:t>
            </a:r>
            <a:r>
              <a:rPr lang="cs-CZ" sz="1400" b="1" dirty="0" smtClean="0"/>
              <a:t>100 %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400" dirty="0"/>
              <a:t>opatření výsadeb na nelesní půdě, realizovaných prostřednictvím nástroje CLLD (komunitně vedený místní rozvoj</a:t>
            </a:r>
            <a:r>
              <a:rPr lang="cs-CZ" sz="1400" dirty="0" smtClean="0"/>
              <a:t>) – </a:t>
            </a:r>
            <a:r>
              <a:rPr lang="cs-CZ" sz="1400" b="1" dirty="0" smtClean="0"/>
              <a:t>85 %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400" dirty="0"/>
              <a:t>opatření „zpracování plánů ÚSES“ </a:t>
            </a:r>
            <a:r>
              <a:rPr lang="cs-CZ" sz="1400" dirty="0" smtClean="0"/>
              <a:t>– </a:t>
            </a:r>
            <a:r>
              <a:rPr lang="cs-CZ" sz="1400" b="1" dirty="0" smtClean="0"/>
              <a:t>85 %</a:t>
            </a:r>
          </a:p>
          <a:p>
            <a:pPr marL="0" indent="0">
              <a:buNone/>
            </a:pPr>
            <a:endParaRPr lang="cs-CZ" sz="1400" b="1" dirty="0" smtClean="0"/>
          </a:p>
          <a:p>
            <a:pPr marL="0" indent="0">
              <a:buNone/>
            </a:pPr>
            <a:r>
              <a:rPr lang="cs-CZ" sz="1400" dirty="0"/>
              <a:t>V případě projektů vytvářejících příjmy dle čl. 61 obecného nařízení (EU) 1303/2013 bude výše podpory stanovena na základě finanční analýzy, a to metodou finanční </a:t>
            </a:r>
            <a:r>
              <a:rPr lang="cs-CZ" sz="1400" dirty="0" smtClean="0"/>
              <a:t>mezery.</a:t>
            </a:r>
            <a:endParaRPr lang="cs-CZ" sz="14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cs-CZ" sz="14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E859E-1FA9-461F-86E2-9EEE1EEAABEB}" type="slidenum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srgbClr val="7376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7376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085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280400" cy="994122"/>
          </a:xfrm>
        </p:spPr>
        <p:txBody>
          <a:bodyPr/>
          <a:lstStyle/>
          <a:p>
            <a:r>
              <a:rPr lang="cs-CZ" altLang="cs-CZ" sz="2000" dirty="0"/>
              <a:t>Aktivita </a:t>
            </a:r>
            <a:r>
              <a:rPr lang="cs-CZ" altLang="cs-CZ" sz="2000" dirty="0" smtClean="0"/>
              <a:t>4.3.1 - </a:t>
            </a:r>
            <a:r>
              <a:rPr lang="cs-CZ" sz="2000" dirty="0"/>
              <a:t>Zprůchodnění migračních bariér pro živočichy a opatření k omezování úmrtnosti živočichů spojené s rozvojem technické infrastruktury</a:t>
            </a:r>
            <a:r>
              <a:rPr lang="cs-CZ" altLang="cs-CZ" sz="2000" dirty="0">
                <a:solidFill>
                  <a:srgbClr val="000000"/>
                </a:solidFill>
              </a:rPr>
              <a:t/>
            </a:r>
            <a:br>
              <a:rPr lang="cs-CZ" altLang="cs-CZ" sz="2000" dirty="0">
                <a:solidFill>
                  <a:srgbClr val="000000"/>
                </a:solidFill>
              </a:rPr>
            </a:br>
            <a:r>
              <a:rPr lang="cs-CZ" altLang="cs-CZ" sz="2000" dirty="0" smtClean="0"/>
              <a:t> 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412776"/>
            <a:ext cx="8104187" cy="4670524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1400" b="1" dirty="0">
                <a:solidFill>
                  <a:srgbClr val="000000"/>
                </a:solidFill>
              </a:rPr>
              <a:t>Typy podporovaných projektů:</a:t>
            </a:r>
          </a:p>
          <a:p>
            <a:r>
              <a:rPr lang="cs-CZ" sz="1400" dirty="0" smtClean="0"/>
              <a:t>opatření </a:t>
            </a:r>
            <a:r>
              <a:rPr lang="cs-CZ" sz="1400" dirty="0"/>
              <a:t>na zprůchodnění migračních bariér pro vybrané druhy živočichů (obojživelníci, chrá­něné druhy plazů, vydra, bobr, sysel, netopýři), a to zejména na významných tahových cestách obojživelníků a na místech, kde dochází k úhynu kriticky a silně ohrožených druhů apod.</a:t>
            </a:r>
            <a:r>
              <a:rPr lang="cs-CZ" altLang="cs-CZ" sz="1400" dirty="0" smtClean="0">
                <a:solidFill>
                  <a:srgbClr val="000000"/>
                </a:solidFill>
              </a:rPr>
              <a:t>,</a:t>
            </a:r>
            <a:endParaRPr lang="cs-CZ" altLang="cs-CZ" sz="1400" dirty="0">
              <a:solidFill>
                <a:srgbClr val="000000"/>
              </a:solidFill>
            </a:endParaRPr>
          </a:p>
          <a:p>
            <a:r>
              <a:rPr lang="cs-CZ" sz="1400" dirty="0"/>
              <a:t>opatření sloužící ke zmírnění mortality živočichů související s rozvojem technické infra­struktury</a:t>
            </a:r>
            <a:r>
              <a:rPr lang="cs-CZ" sz="1400" dirty="0" smtClean="0"/>
              <a:t>,</a:t>
            </a:r>
            <a:endParaRPr lang="cs-CZ" altLang="cs-CZ" sz="1400" dirty="0">
              <a:solidFill>
                <a:srgbClr val="000000"/>
              </a:solidFill>
            </a:endParaRPr>
          </a:p>
          <a:p>
            <a:r>
              <a:rPr lang="cs-CZ" sz="1400" dirty="0"/>
              <a:t>výstavba nových rybích přechodů, speciálních rybích přechodů či opatření</a:t>
            </a:r>
            <a:r>
              <a:rPr lang="cs-CZ" sz="1400" dirty="0" smtClean="0"/>
              <a:t>,</a:t>
            </a:r>
          </a:p>
          <a:p>
            <a:pPr lvl="0"/>
            <a:endParaRPr lang="cs-CZ" sz="1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E859E-1FA9-461F-86E2-9EEE1EEAABEB}" type="slidenum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srgbClr val="7376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7376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026" name="Picture 2" descr="L:\Fotodokumentace\OPŽP\14.výzva\Zavřel\2010_11_05\IMG_08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284984"/>
            <a:ext cx="2388681" cy="266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L:\Fotodokumentace\OPŽP\20.výzva\Frühauf\IMG_19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84984"/>
            <a:ext cx="4357726" cy="266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185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280400" cy="994122"/>
          </a:xfrm>
        </p:spPr>
        <p:txBody>
          <a:bodyPr/>
          <a:lstStyle/>
          <a:p>
            <a:r>
              <a:rPr lang="cs-CZ" altLang="cs-CZ" sz="2000" dirty="0"/>
              <a:t>Aktivita </a:t>
            </a:r>
            <a:r>
              <a:rPr lang="cs-CZ" altLang="cs-CZ" sz="2000" dirty="0" smtClean="0"/>
              <a:t>4.3.1 - </a:t>
            </a:r>
            <a:r>
              <a:rPr lang="cs-CZ" sz="2000" dirty="0"/>
              <a:t>Zprůchodnění migračních bariér pro živočichy a opatření k omezování úmrtnosti živočichů spojené s rozvojem technické infrastruktury</a:t>
            </a:r>
            <a:r>
              <a:rPr lang="cs-CZ" altLang="cs-CZ" sz="2000" dirty="0">
                <a:solidFill>
                  <a:srgbClr val="000000"/>
                </a:solidFill>
              </a:rPr>
              <a:t/>
            </a:r>
            <a:br>
              <a:rPr lang="cs-CZ" altLang="cs-CZ" sz="2000" dirty="0">
                <a:solidFill>
                  <a:srgbClr val="000000"/>
                </a:solidFill>
              </a:rPr>
            </a:br>
            <a:r>
              <a:rPr lang="cs-CZ" altLang="cs-CZ" sz="2000" dirty="0" smtClean="0"/>
              <a:t> 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412776"/>
            <a:ext cx="8104187" cy="4670524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1400" b="1" dirty="0">
                <a:solidFill>
                  <a:srgbClr val="000000"/>
                </a:solidFill>
              </a:rPr>
              <a:t>Typy podporovaných projektů:</a:t>
            </a:r>
          </a:p>
          <a:p>
            <a:pPr lvl="0"/>
            <a:r>
              <a:rPr lang="cs-CZ" sz="1400" dirty="0" smtClean="0"/>
              <a:t>zvýšení </a:t>
            </a:r>
            <a:r>
              <a:rPr lang="cs-CZ" sz="1400" dirty="0"/>
              <a:t>účinnosti stávajících rybích přechodů, speciálních rybích přechodů či opatření</a:t>
            </a:r>
            <a:r>
              <a:rPr lang="cs-CZ" sz="1400" dirty="0" smtClean="0"/>
              <a:t>,</a:t>
            </a:r>
            <a:endParaRPr lang="cs-CZ" dirty="0" smtClean="0"/>
          </a:p>
          <a:p>
            <a:r>
              <a:rPr lang="cs-CZ" sz="1400" dirty="0"/>
              <a:t>odstranění migračních překážek na vodních tocích,</a:t>
            </a:r>
          </a:p>
          <a:p>
            <a:r>
              <a:rPr lang="cs-CZ" sz="1400" dirty="0"/>
              <a:t>instalace opatření k usměrnění nebo přemístění ryb a na vodu vázaných obratlovců pod­porují­cí jejich </a:t>
            </a:r>
            <a:r>
              <a:rPr lang="cs-CZ" sz="1400" dirty="0" err="1"/>
              <a:t>poproudovou</a:t>
            </a:r>
            <a:r>
              <a:rPr lang="cs-CZ" sz="1400" dirty="0"/>
              <a:t> migraci.</a:t>
            </a:r>
          </a:p>
          <a:p>
            <a:pPr lvl="0"/>
            <a:endParaRPr lang="cs-CZ" sz="1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E859E-1FA9-461F-86E2-9EEE1EEAABEB}" type="slidenum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srgbClr val="7376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7376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098" name="Picture 2" descr="C:\Users\jmatejka\AppData\Local\Microsoft\Windows\Temporary Internet Files\Content.Outlook\T43Y5Y74\IMG_14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24944"/>
            <a:ext cx="3611893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jmatejka\AppData\Local\Microsoft\Windows\Temporary Internet Files\Content.Outlook\T43Y5Y74\IMG_14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027" y="2924944"/>
            <a:ext cx="3611893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140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000" dirty="0" smtClean="0"/>
              <a:t>Aktivita 4.3.2 – </a:t>
            </a:r>
            <a:r>
              <a:rPr lang="cs-CZ" sz="2000" dirty="0"/>
              <a:t>Vytváření, regenerace či posílení funkčnosti krajinných prvků a struktur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052736"/>
            <a:ext cx="8104187" cy="5030564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1400" b="1" dirty="0">
                <a:solidFill>
                  <a:srgbClr val="000000"/>
                </a:solidFill>
              </a:rPr>
              <a:t>Typy podporovaných projektů:</a:t>
            </a:r>
          </a:p>
          <a:p>
            <a:pPr lvl="0"/>
            <a:r>
              <a:rPr lang="cs-CZ" sz="1400" dirty="0"/>
              <a:t>zpracování plánů ÚSES (včetně jejich aktualizace) mimo CHKO a NP vč. jejich ochranných pásem. Plán ÚSES musí být zpracován dle Metodiky vymezování územního systému ekolo­gické stability,</a:t>
            </a:r>
          </a:p>
          <a:p>
            <a:pPr lvl="0"/>
            <a:r>
              <a:rPr lang="cs-CZ" sz="1400" dirty="0"/>
              <a:t>založení biocenter a biokoridorů ÚSES nebo jejich částí, </a:t>
            </a:r>
          </a:p>
          <a:p>
            <a:pPr lvl="0"/>
            <a:r>
              <a:rPr lang="cs-CZ" sz="1400" dirty="0"/>
              <a:t>zlepšení funkčního stavu biocenter a biokoridorů ÚSES, realizace interakčních prvků podpo­rujících ÚSES,</a:t>
            </a:r>
          </a:p>
          <a:p>
            <a:pPr lvl="0"/>
            <a:r>
              <a:rPr lang="cs-CZ" sz="1400" dirty="0"/>
              <a:t>liniové a skupinové výsadby dřevin (stromořadí, remízy, založení nebo obnova krajinného prv­ku</a:t>
            </a:r>
            <a:r>
              <a:rPr lang="cs-CZ" sz="1400" dirty="0" smtClean="0"/>
              <a:t>),</a:t>
            </a:r>
          </a:p>
          <a:p>
            <a:pPr marL="0" lvl="0" indent="0">
              <a:buNone/>
            </a:pPr>
            <a:endParaRPr lang="cs-CZ" sz="1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E859E-1FA9-461F-86E2-9EEE1EEAABEB}" type="slidenum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srgbClr val="7376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7376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051" name="Picture 3" descr="C:\Users\jmatejka\AppData\Local\Microsoft\Windows\Temporary Internet Files\Content.Outlook\T43Y5Y74\P10101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74018"/>
            <a:ext cx="3600400" cy="269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jmatejka\AppData\Local\Microsoft\Windows\Temporary Internet Files\Content.Outlook\T43Y5Y74\IMG_15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774" y="3274018"/>
            <a:ext cx="3577386" cy="268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746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000" dirty="0" smtClean="0"/>
              <a:t>Aktivita 4.3.2 – </a:t>
            </a:r>
            <a:r>
              <a:rPr lang="cs-CZ" sz="2000" dirty="0"/>
              <a:t>Vytváření, regenerace či posílení funkčnosti krajinných prvků a struktur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052736"/>
            <a:ext cx="8104187" cy="5030564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1400" b="1" dirty="0">
                <a:solidFill>
                  <a:srgbClr val="000000"/>
                </a:solidFill>
              </a:rPr>
              <a:t>Typy podporovaných projektů:</a:t>
            </a:r>
          </a:p>
          <a:p>
            <a:pPr lvl="0"/>
            <a:r>
              <a:rPr lang="cs-CZ" sz="1400" dirty="0" smtClean="0"/>
              <a:t>zásahy </a:t>
            </a:r>
            <a:r>
              <a:rPr lang="cs-CZ" sz="1400" dirty="0"/>
              <a:t>posilující ekologicko-stabilizační funkce významných krajinných prvků,</a:t>
            </a:r>
          </a:p>
          <a:p>
            <a:pPr lvl="0"/>
            <a:r>
              <a:rPr lang="cs-CZ" sz="1400" dirty="0"/>
              <a:t>v souvislosti s realizací doprovodné vegetace obnova historické cestní sítě s nezpevněným povrchem umož­ňující pěší průchod krajinou,</a:t>
            </a:r>
          </a:p>
          <a:p>
            <a:pPr lvl="0"/>
            <a:r>
              <a:rPr lang="cs-CZ" sz="1400" dirty="0"/>
              <a:t>vytváření a obnova vodních prvků s ekostabilizační funkcí (např. tůní, mokřadů a malých vodních nádrží, které neslouží k chovu ryb nebo slouží jenom k takovému chovu ryb, který ne­oslabí ekologické funkce nádrží) včetně nepravidelně zaplavovaných území (např. lužních lesů</a:t>
            </a:r>
            <a:r>
              <a:rPr lang="cs-CZ" sz="1400" dirty="0" smtClean="0"/>
              <a:t>).</a:t>
            </a:r>
            <a:endParaRPr lang="cs-CZ" sz="1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E859E-1FA9-461F-86E2-9EEE1EEAABEB}" type="slidenum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srgbClr val="7376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7376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3074" name="Picture 2" descr="C:\Users\jmatejka\AppData\Local\Microsoft\Windows\Temporary Internet Files\Content.Outlook\T43Y5Y74\IMG_4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112270"/>
            <a:ext cx="3600400" cy="247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jmatejka\AppData\Local\Microsoft\Windows\Temporary Internet Files\Content.Outlook\T43Y5Y74\0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12270"/>
            <a:ext cx="3490856" cy="247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495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280400" cy="922114"/>
          </a:xfrm>
        </p:spPr>
        <p:txBody>
          <a:bodyPr/>
          <a:lstStyle/>
          <a:p>
            <a:r>
              <a:rPr lang="cs-CZ" sz="2000" dirty="0" smtClean="0"/>
              <a:t>Aktivita 4.3.3 - </a:t>
            </a:r>
            <a:r>
              <a:rPr lang="cs-CZ" sz="2000" dirty="0"/>
              <a:t>Revitalizace a podpora samovolné </a:t>
            </a:r>
            <a:r>
              <a:rPr lang="cs-CZ" sz="2000" dirty="0" err="1"/>
              <a:t>renaturace</a:t>
            </a:r>
            <a:r>
              <a:rPr lang="cs-CZ" sz="2000" dirty="0"/>
              <a:t> vodních toků a niv, obnova ekostabilizačních funkcí vodních a na vodu vázaných ekosystémů</a:t>
            </a:r>
            <a:r>
              <a:rPr lang="cs-CZ" sz="2000" dirty="0" smtClean="0"/>
              <a:t> 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412776"/>
            <a:ext cx="8104187" cy="4670524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1400" b="1" dirty="0">
                <a:solidFill>
                  <a:srgbClr val="000000"/>
                </a:solidFill>
              </a:rPr>
              <a:t>Typy podporovaných projektů:</a:t>
            </a:r>
          </a:p>
          <a:p>
            <a:pPr lvl="0"/>
            <a:r>
              <a:rPr lang="cs-CZ" sz="1400" dirty="0"/>
              <a:t>zásahy posilující ekologicko-stabilizační funkce významných krajinných prvků,</a:t>
            </a:r>
          </a:p>
          <a:p>
            <a:pPr lvl="0"/>
            <a:r>
              <a:rPr lang="cs-CZ" sz="1400" dirty="0"/>
              <a:t>vytváření a obnova přírodě blízkých koryt vodních toků (přiměřeně kapacitních, tvarově a hloubkově pestrých) zahrnující eventuální odstranění dřívějších nevhodných úprav (opev­nění dna a břehů, </a:t>
            </a:r>
            <a:r>
              <a:rPr lang="cs-CZ" sz="1400" dirty="0" err="1"/>
              <a:t>ohrázování</a:t>
            </a:r>
            <a:r>
              <a:rPr lang="cs-CZ" sz="1400" dirty="0"/>
              <a:t>, příčných překážek), a to včetně zakládání nových břehových porostů nebo rekonstrukce břehových porostů spočívající v nahrazení geograficky nepůvod­ních druhů geograficky původními, podél toku i v přilehlé nivě, při respektování přístupů ochra­ny území před povodněmi,</a:t>
            </a:r>
          </a:p>
          <a:p>
            <a:pPr lvl="0"/>
            <a:r>
              <a:rPr lang="cs-CZ" sz="1400" dirty="0"/>
              <a:t>obnova říčních ramen v nivě vodního toku, jejichž cílem je posílení ekologicko-stabilizačních funkcí</a:t>
            </a:r>
            <a:r>
              <a:rPr lang="cs-CZ" sz="1400" dirty="0" smtClean="0"/>
              <a:t>,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E859E-1FA9-461F-86E2-9EEE1EEAABEB}" type="slidenum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srgbClr val="7376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7376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122" name="Picture 2" descr="L:\Fotodokumentace\OPŽP\14.výzva\Povodí Vltavy (Stropnice)\2014_02_27\IMG_31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34" y="3789040"/>
            <a:ext cx="3630358" cy="231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L:\Fotodokumentace\OPŽP\14.výzva\AOPK (Meandry Smědé)\2012_04_04\IMG_21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89040"/>
            <a:ext cx="3563888" cy="231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44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280400" cy="922114"/>
          </a:xfrm>
        </p:spPr>
        <p:txBody>
          <a:bodyPr/>
          <a:lstStyle/>
          <a:p>
            <a:r>
              <a:rPr lang="cs-CZ" sz="2000" dirty="0" smtClean="0"/>
              <a:t>Aktivita 4.3.3 - </a:t>
            </a:r>
            <a:r>
              <a:rPr lang="cs-CZ" sz="2000" dirty="0"/>
              <a:t>Revitalizace a podpora samovolné </a:t>
            </a:r>
            <a:r>
              <a:rPr lang="cs-CZ" sz="2000" dirty="0" err="1"/>
              <a:t>renaturace</a:t>
            </a:r>
            <a:r>
              <a:rPr lang="cs-CZ" sz="2000" dirty="0"/>
              <a:t> vodních toků a niv, obnova ekostabilizačních funkcí vodních a na vodu vázaných ekosystémů</a:t>
            </a:r>
            <a:r>
              <a:rPr lang="cs-CZ" sz="2000" dirty="0" smtClean="0"/>
              <a:t> 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268760"/>
            <a:ext cx="8104187" cy="4814540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1400" b="1" dirty="0">
                <a:solidFill>
                  <a:srgbClr val="000000"/>
                </a:solidFill>
              </a:rPr>
              <a:t>Typy podporovaných projektů:</a:t>
            </a:r>
          </a:p>
          <a:p>
            <a:pPr lvl="0"/>
            <a:r>
              <a:rPr lang="cs-CZ" sz="1400" dirty="0" smtClean="0"/>
              <a:t>posílení </a:t>
            </a:r>
            <a:r>
              <a:rPr lang="cs-CZ" sz="1400" dirty="0"/>
              <a:t>ekologicko-stabilizačních funkcí rašelinišť a pramenišť,</a:t>
            </a:r>
          </a:p>
          <a:p>
            <a:pPr lvl="0"/>
            <a:r>
              <a:rPr lang="cs-CZ" sz="1400" dirty="0"/>
              <a:t>podpůrná opatření na vodním toku a v nivě umožňující přirozené </a:t>
            </a:r>
            <a:r>
              <a:rPr lang="cs-CZ" sz="1400" dirty="0" err="1"/>
              <a:t>korytotvorné</a:t>
            </a:r>
            <a:r>
              <a:rPr lang="cs-CZ" sz="1400" dirty="0"/>
              <a:t> procesy v del­ším časovém horizontu bez nutnosti plošně rozsáhlých investičních úprav, </a:t>
            </a:r>
            <a:r>
              <a:rPr lang="cs-CZ" sz="1400" dirty="0" smtClean="0"/>
              <a:t>zejména:</a:t>
            </a:r>
          </a:p>
          <a:p>
            <a:pPr marL="521462" lvl="0" indent="-285750">
              <a:buFont typeface="Wingdings" panose="05000000000000000000" pitchFamily="2" charset="2"/>
              <a:buChar char="§"/>
            </a:pPr>
            <a:r>
              <a:rPr lang="cs-CZ" sz="1400" dirty="0"/>
              <a:t>vytváření a obnova prvků posilující druhovou biodiverzitu vodních a na vodu váza­ných organismů,</a:t>
            </a:r>
          </a:p>
          <a:p>
            <a:pPr marL="521462" indent="-285750">
              <a:buFont typeface="Wingdings" panose="05000000000000000000" pitchFamily="2" charset="2"/>
              <a:buChar char="§"/>
            </a:pPr>
            <a:r>
              <a:rPr lang="cs-CZ" sz="1400" dirty="0" smtClean="0"/>
              <a:t>terénní </a:t>
            </a:r>
            <a:r>
              <a:rPr lang="cs-CZ" sz="1400" dirty="0"/>
              <a:t>úpravy koryta (dna) a břehů včetně pomístních zásahů umožňujících pro­ces </a:t>
            </a:r>
            <a:r>
              <a:rPr lang="cs-CZ" sz="1400" dirty="0" err="1"/>
              <a:t>renaturace</a:t>
            </a:r>
            <a:r>
              <a:rPr lang="cs-CZ" sz="1400" dirty="0"/>
              <a:t> vodního toku a nivy včetně zakládání nových břehových porostů nebo rekonstrukce břehových porostů spočívající v nahrazení geograficky nepů­vodních druhů geograficky původními, apod.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E859E-1FA9-461F-86E2-9EEE1EEAABEB}" type="slidenum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srgbClr val="7376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7376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146" name="Picture 2" descr="L:\Fotodokumentace\OPŽP\42. výzva\NP Šumava (Černohorský močál)\2013_10_30\IMG_3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89040"/>
            <a:ext cx="3563888" cy="231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L:\Fotodokumentace\OPŽP\6.výzva\AOPK ČR (Božídarské rašeliniště)\2011_08_16\IMG_14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89040"/>
            <a:ext cx="3563888" cy="231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98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280400" cy="1138138"/>
          </a:xfrm>
        </p:spPr>
        <p:txBody>
          <a:bodyPr/>
          <a:lstStyle/>
          <a:p>
            <a:r>
              <a:rPr lang="cs-CZ" sz="2000" dirty="0"/>
              <a:t>Aktivita </a:t>
            </a:r>
            <a:r>
              <a:rPr lang="cs-CZ" sz="2000" dirty="0" smtClean="0"/>
              <a:t>4.3.4 - </a:t>
            </a:r>
            <a:r>
              <a:rPr lang="cs-CZ" sz="2000" dirty="0"/>
              <a:t>Zlepšování druhové, věkové a prostorové struktury lesů (s výjimkou lesů ve vlastnictví státu) zařízených LHP mimo ZCHÚ a lokality soustavy Natura 2000</a:t>
            </a:r>
            <a:br>
              <a:rPr lang="cs-CZ" sz="2000" dirty="0"/>
            </a:b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340768"/>
            <a:ext cx="8104187" cy="4742532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1400" b="1" dirty="0" smtClean="0">
                <a:solidFill>
                  <a:srgbClr val="000000"/>
                </a:solidFill>
              </a:rPr>
              <a:t>Typy </a:t>
            </a:r>
            <a:r>
              <a:rPr lang="cs-CZ" altLang="cs-CZ" sz="1400" b="1" dirty="0">
                <a:solidFill>
                  <a:srgbClr val="000000"/>
                </a:solidFill>
              </a:rPr>
              <a:t>podporovaných projektů:</a:t>
            </a:r>
          </a:p>
          <a:p>
            <a:pPr lvl="0"/>
            <a:r>
              <a:rPr lang="cs-CZ" sz="1400" dirty="0"/>
              <a:t>dosadby a podsadby MZD přirozené druhové skladby včetně zajištění ochrany a nezbytné následné péče a vnos stanovištně vhodných keřů do porostních plášťů,</a:t>
            </a:r>
          </a:p>
          <a:p>
            <a:pPr lvl="0"/>
            <a:r>
              <a:rPr lang="cs-CZ" sz="1400" dirty="0"/>
              <a:t>výsadby MZD přirozené druhové skladby nad rámec minimálního podílu dle vyhlášky č. 83/1996 Sb. při obnově porostů včetně zajištění ochrany,</a:t>
            </a:r>
          </a:p>
          <a:p>
            <a:pPr lvl="0"/>
            <a:r>
              <a:rPr lang="cs-CZ" sz="1400" dirty="0"/>
              <a:t>zvýšení podílu MZD přirozené druhové skladby při rekonstrukcích porostů,</a:t>
            </a:r>
          </a:p>
          <a:p>
            <a:pPr lvl="0"/>
            <a:r>
              <a:rPr lang="cs-CZ" sz="1400" dirty="0"/>
              <a:t>zvýšení podílu MZD přirozené druhové skladby po provedení výchovného zásahu (proře­závky, probírky do 40, probírky 40+), zlepšení jejich konkurenční schopnosti v porostu a zajiš­tění přirozené prostorové skladby porostu.</a:t>
            </a:r>
          </a:p>
          <a:p>
            <a:pPr marL="0" indent="0">
              <a:buNone/>
            </a:pPr>
            <a:endParaRPr lang="cs-CZ" sz="1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E859E-1FA9-461F-86E2-9EEE1EEAABEB}" type="slidenum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srgbClr val="7376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7376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170" name="Picture 2" descr="C:\Users\jmatejka\AppData\Local\Microsoft\Windows\Temporary Internet Files\Content.Outlook\T43Y5Y74\DSCF80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367240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jmatejka\AppData\Local\Microsoft\Windows\Temporary Internet Files\Content.Outlook\T43Y5Y74\DSCF231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45024"/>
            <a:ext cx="36004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44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280400" cy="994122"/>
          </a:xfrm>
        </p:spPr>
        <p:txBody>
          <a:bodyPr/>
          <a:lstStyle/>
          <a:p>
            <a:r>
              <a:rPr lang="cs-CZ" sz="2000" dirty="0" smtClean="0"/>
              <a:t>Aktivita 4.3.5 - </a:t>
            </a:r>
            <a:r>
              <a:rPr lang="cs-CZ" sz="2000" dirty="0"/>
              <a:t>Realizace přírodě blízkých opatření vyplývajících z komplexních studií cílených na zpomalení povrchového odtoku </a:t>
            </a:r>
            <a:r>
              <a:rPr lang="cs-CZ" sz="2000" dirty="0" smtClean="0"/>
              <a:t>vody</a:t>
            </a:r>
            <a:r>
              <a:rPr lang="cs-CZ" sz="2000" dirty="0"/>
              <a:t>, protierozní ochranu a adaptaci na změ­nu klimatu</a:t>
            </a:r>
            <a:r>
              <a:rPr lang="cs-CZ" sz="2000" dirty="0" smtClean="0"/>
              <a:t> 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lvl="0"/>
            <a:r>
              <a:rPr lang="cs-CZ" sz="1400" dirty="0"/>
              <a:t>podpora opatření zamezujících vodní erozi:</a:t>
            </a:r>
          </a:p>
          <a:p>
            <a:pPr marL="521462" lvl="0" indent="-285750">
              <a:buFont typeface="Wingdings" panose="05000000000000000000" pitchFamily="2" charset="2"/>
              <a:buChar char="§"/>
            </a:pPr>
            <a:r>
              <a:rPr lang="cs-CZ" sz="1400" dirty="0"/>
              <a:t>opatření proti plošnému a soustředěnému povrchovému odtoku (užití travních pásů, </a:t>
            </a:r>
            <a:r>
              <a:rPr lang="cs-CZ" sz="1400" dirty="0" err="1"/>
              <a:t>průlehů</a:t>
            </a:r>
            <a:r>
              <a:rPr lang="cs-CZ" sz="1400" dirty="0"/>
              <a:t> apod.),</a:t>
            </a:r>
          </a:p>
          <a:p>
            <a:pPr marL="521462" lvl="0" indent="-285750">
              <a:buFont typeface="Wingdings" panose="05000000000000000000" pitchFamily="2" charset="2"/>
              <a:buChar char="§"/>
            </a:pPr>
            <a:r>
              <a:rPr lang="cs-CZ" sz="1400" dirty="0"/>
              <a:t>stabilizace drah soustředěného povrchového odtoku (hrázky, terasy, svodné pří­kopy apod.),</a:t>
            </a:r>
          </a:p>
          <a:p>
            <a:pPr lvl="0"/>
            <a:r>
              <a:rPr lang="cs-CZ" sz="1400" dirty="0"/>
              <a:t>preventivní opatření (zakládání či obnova mezí, remízů apod.),</a:t>
            </a:r>
          </a:p>
          <a:p>
            <a:pPr lvl="0"/>
            <a:r>
              <a:rPr lang="cs-CZ" sz="1400" dirty="0"/>
              <a:t>podpora opatření zamezujících větrné erozi:</a:t>
            </a:r>
          </a:p>
          <a:p>
            <a:pPr marL="521462" indent="-285750">
              <a:buFont typeface="Wingdings" panose="05000000000000000000" pitchFamily="2" charset="2"/>
              <a:buChar char="§"/>
            </a:pPr>
            <a:r>
              <a:rPr lang="cs-CZ" sz="1400" dirty="0"/>
              <a:t>obnova či zakládání větrolamů.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E859E-1FA9-461F-86E2-9EEE1EEAABEB}" type="slidenum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srgbClr val="7376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7376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194" name="Picture 2" descr="C:\Users\jmatejka\AppData\Local\Microsoft\Windows\Temporary Internet Files\Content.Outlook\T43Y5Y74\DSCF3748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29000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jmatejka\Desktop\clip000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52986"/>
            <a:ext cx="3744416" cy="256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340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000" dirty="0"/>
              <a:t>Prioritní osa </a:t>
            </a:r>
            <a:r>
              <a:rPr lang="cs-CZ" altLang="cs-CZ" sz="2000" dirty="0" smtClean="0"/>
              <a:t>4, </a:t>
            </a:r>
            <a:r>
              <a:rPr lang="cs-CZ" altLang="cs-CZ" sz="2000" dirty="0"/>
              <a:t>specifický cíl </a:t>
            </a:r>
            <a:r>
              <a:rPr lang="cs-CZ" altLang="cs-CZ" sz="2000" dirty="0" smtClean="0"/>
              <a:t>4.4 </a:t>
            </a:r>
            <a:r>
              <a:rPr lang="cs-CZ" altLang="cs-CZ" sz="2000" dirty="0"/>
              <a:t>– </a:t>
            </a:r>
            <a:r>
              <a:rPr lang="cs-CZ" altLang="cs-CZ" sz="2000" dirty="0" smtClean="0"/>
              <a:t>Zlepšit kvalitu prostředí v sídlech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196752"/>
            <a:ext cx="8104187" cy="4886548"/>
          </a:xfrm>
        </p:spPr>
        <p:txBody>
          <a:bodyPr/>
          <a:lstStyle/>
          <a:p>
            <a:r>
              <a:rPr lang="cs-CZ" altLang="cs-CZ" sz="1400" b="1" dirty="0">
                <a:solidFill>
                  <a:srgbClr val="000000"/>
                </a:solidFill>
              </a:rPr>
              <a:t>Aktivita 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4.4.1</a:t>
            </a:r>
            <a:r>
              <a:rPr lang="cs-CZ" altLang="cs-CZ" sz="1400" dirty="0" smtClean="0">
                <a:solidFill>
                  <a:srgbClr val="000000"/>
                </a:solidFill>
              </a:rPr>
              <a:t> </a:t>
            </a:r>
            <a:r>
              <a:rPr lang="cs-CZ" altLang="cs-CZ" sz="1400" dirty="0">
                <a:solidFill>
                  <a:srgbClr val="000000"/>
                </a:solidFill>
              </a:rPr>
              <a:t>– </a:t>
            </a:r>
            <a:r>
              <a:rPr lang="cs-CZ" sz="1400" dirty="0"/>
              <a:t>Revitalizace funkčních ploch a prvků </a:t>
            </a:r>
            <a:r>
              <a:rPr lang="cs-CZ" sz="1400" dirty="0" smtClean="0"/>
              <a:t>sídelní</a:t>
            </a:r>
          </a:p>
          <a:p>
            <a:endParaRPr lang="cs-CZ" altLang="cs-CZ" sz="1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altLang="cs-CZ" sz="1400" b="1" dirty="0" smtClean="0">
                <a:solidFill>
                  <a:srgbClr val="000000"/>
                </a:solidFill>
              </a:rPr>
              <a:t>Výše podpory:</a:t>
            </a:r>
            <a:endParaRPr lang="cs-CZ" altLang="cs-CZ" sz="1400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altLang="cs-CZ" sz="1400" dirty="0" smtClean="0">
                <a:solidFill>
                  <a:srgbClr val="000000"/>
                </a:solidFill>
              </a:rPr>
              <a:t>Výše podpory 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60 </a:t>
            </a:r>
            <a:r>
              <a:rPr lang="cs-CZ" altLang="cs-CZ" sz="1400" b="1" dirty="0">
                <a:solidFill>
                  <a:srgbClr val="000000"/>
                </a:solidFill>
              </a:rPr>
              <a:t>% </a:t>
            </a:r>
            <a:r>
              <a:rPr lang="cs-CZ" altLang="cs-CZ" sz="1400" dirty="0">
                <a:solidFill>
                  <a:srgbClr val="000000"/>
                </a:solidFill>
              </a:rPr>
              <a:t>z celkových způsobilých </a:t>
            </a:r>
            <a:r>
              <a:rPr lang="cs-CZ" altLang="cs-CZ" sz="1400" dirty="0" smtClean="0">
                <a:solidFill>
                  <a:srgbClr val="000000"/>
                </a:solidFill>
              </a:rPr>
              <a:t>výdajů s výjimkou:</a:t>
            </a:r>
          </a:p>
          <a:p>
            <a:pPr marL="0" indent="0">
              <a:buNone/>
            </a:pPr>
            <a:endParaRPr lang="cs-CZ" altLang="cs-CZ" sz="1400" dirty="0" smtClean="0">
              <a:solidFill>
                <a:srgbClr val="0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sz="1400" dirty="0"/>
              <a:t>opatření vyplývajících ze studie systému sídelní </a:t>
            </a:r>
            <a:r>
              <a:rPr lang="cs-CZ" sz="1400" dirty="0" smtClean="0"/>
              <a:t>zeleně a </a:t>
            </a:r>
            <a:r>
              <a:rPr lang="cs-CZ" sz="1400" dirty="0"/>
              <a:t>pořízení či aktualizace studií systému sídelní </a:t>
            </a:r>
            <a:r>
              <a:rPr lang="cs-CZ" sz="1400" dirty="0" smtClean="0"/>
              <a:t>zeleně - podpora </a:t>
            </a:r>
            <a:r>
              <a:rPr lang="cs-CZ" sz="1400" b="1" dirty="0" smtClean="0"/>
              <a:t>85 %</a:t>
            </a:r>
          </a:p>
          <a:p>
            <a:pPr marL="0" indent="0">
              <a:buNone/>
            </a:pPr>
            <a:endParaRPr lang="cs-CZ" sz="14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cs-CZ" altLang="cs-CZ" sz="1400" b="1" dirty="0">
              <a:solidFill>
                <a:srgbClr val="00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E859E-1FA9-461F-86E2-9EEE1EEAABEB}" type="slidenum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srgbClr val="7376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7376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371592"/>
            <a:ext cx="3232828" cy="242462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371591"/>
            <a:ext cx="3312368" cy="242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134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000" dirty="0"/>
              <a:t>Prioritní osa </a:t>
            </a:r>
            <a:r>
              <a:rPr lang="cs-CZ" altLang="cs-CZ" sz="2000" dirty="0" smtClean="0"/>
              <a:t>4, </a:t>
            </a:r>
            <a:r>
              <a:rPr lang="cs-CZ" altLang="cs-CZ" sz="2000" dirty="0"/>
              <a:t>specifický cíl </a:t>
            </a:r>
            <a:r>
              <a:rPr lang="cs-CZ" altLang="cs-CZ" sz="2000" dirty="0" smtClean="0"/>
              <a:t>4.4 </a:t>
            </a:r>
            <a:r>
              <a:rPr lang="cs-CZ" altLang="cs-CZ" sz="2000" dirty="0"/>
              <a:t>– </a:t>
            </a:r>
            <a:r>
              <a:rPr lang="cs-CZ" altLang="cs-CZ" sz="2000" dirty="0" smtClean="0"/>
              <a:t>Zlepšit kvalitu prostředí v sídlech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196752"/>
            <a:ext cx="8104187" cy="4886548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1400" b="1" dirty="0">
                <a:solidFill>
                  <a:srgbClr val="000000"/>
                </a:solidFill>
              </a:rPr>
              <a:t>Typy podporovaných projektů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:</a:t>
            </a:r>
          </a:p>
          <a:p>
            <a:pPr marL="0" indent="0">
              <a:buNone/>
            </a:pPr>
            <a:endParaRPr lang="cs-CZ" altLang="cs-CZ" sz="1400" b="1" dirty="0">
              <a:solidFill>
                <a:srgbClr val="000000"/>
              </a:solidFill>
            </a:endParaRPr>
          </a:p>
          <a:p>
            <a:pPr algn="just"/>
            <a:r>
              <a:rPr lang="cs-CZ" sz="1400" dirty="0"/>
              <a:t>Pořízení či aktualizace studie systému sídelní zeleně s následnou realizací opatření </a:t>
            </a:r>
            <a:r>
              <a:rPr lang="cs-CZ" sz="1400" dirty="0" smtClean="0"/>
              <a:t>na zakládání/obnovu </a:t>
            </a:r>
            <a:r>
              <a:rPr lang="cs-CZ" sz="1400" dirty="0"/>
              <a:t>funkčně propojených ploch a prvků veřejně přístupné sídelní zeleně </a:t>
            </a:r>
            <a:r>
              <a:rPr lang="cs-CZ" sz="1400" dirty="0" smtClean="0"/>
              <a:t>vč. vodních </a:t>
            </a:r>
            <a:r>
              <a:rPr lang="cs-CZ" sz="1400" dirty="0"/>
              <a:t>prvků a </a:t>
            </a:r>
            <a:r>
              <a:rPr lang="cs-CZ" sz="1400" dirty="0" smtClean="0"/>
              <a:t>ploch </a:t>
            </a:r>
            <a:r>
              <a:rPr lang="cs-CZ" sz="1400" dirty="0"/>
              <a:t>vyplývající z této </a:t>
            </a:r>
            <a:r>
              <a:rPr lang="cs-CZ" sz="1400" dirty="0" smtClean="0"/>
              <a:t>studie,</a:t>
            </a:r>
            <a:endParaRPr lang="cs-CZ" sz="1400" dirty="0"/>
          </a:p>
          <a:p>
            <a:pPr lvl="0"/>
            <a:r>
              <a:rPr lang="cs-CZ" sz="1400" dirty="0"/>
              <a:t>zakládání/obnovu funkčně propojených ploch a prvků veřejně přístupné sídelní zeleně </a:t>
            </a:r>
            <a:r>
              <a:rPr lang="cs-CZ" sz="1400" dirty="0" smtClean="0"/>
              <a:t>vč</a:t>
            </a:r>
            <a:r>
              <a:rPr lang="cs-CZ" sz="1400" dirty="0"/>
              <a:t>. vodních prvků a </a:t>
            </a:r>
            <a:r>
              <a:rPr lang="cs-CZ" sz="1400" dirty="0" smtClean="0"/>
              <a:t>ploch a opatření na podporu biodiverzity.</a:t>
            </a:r>
            <a:endParaRPr lang="cs-CZ" sz="14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cs-CZ" altLang="cs-CZ" sz="1400" b="1" dirty="0">
              <a:solidFill>
                <a:srgbClr val="00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5E859E-1FA9-461F-86E2-9EEE1EEAABEB}" type="slidenum">
              <a:rPr kumimoji="0" lang="cs-CZ" sz="1400" b="0" i="0" u="none" strike="noStrike" kern="1200" cap="none" spc="0" normalizeH="0" baseline="0" noProof="0" smtClean="0">
                <a:ln>
                  <a:noFill/>
                </a:ln>
                <a:solidFill>
                  <a:srgbClr val="73767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7376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3298788"/>
            <a:ext cx="3261643" cy="242641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298788"/>
            <a:ext cx="3240856" cy="243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41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208143" cy="706437"/>
          </a:xfrm>
        </p:spPr>
        <p:txBody>
          <a:bodyPr/>
          <a:lstStyle/>
          <a:p>
            <a:r>
              <a:rPr lang="cs-CZ" sz="2000" dirty="0" smtClean="0"/>
              <a:t>Nezbytné dokumenty pro podání žádosti a další administraci projektu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1196752"/>
            <a:ext cx="8136135" cy="4886548"/>
          </a:xfrm>
        </p:spPr>
        <p:txBody>
          <a:bodyPr/>
          <a:lstStyle/>
          <a:p>
            <a:r>
              <a:rPr lang="cs-CZ" sz="1400" dirty="0" smtClean="0"/>
              <a:t>Programový dokument</a:t>
            </a:r>
          </a:p>
          <a:p>
            <a:r>
              <a:rPr lang="cs-CZ" sz="1400" b="1" dirty="0" smtClean="0"/>
              <a:t>Pravidla pro žadatele a příjemce podpory</a:t>
            </a:r>
          </a:p>
          <a:p>
            <a:r>
              <a:rPr lang="cs-CZ" sz="1400" dirty="0" smtClean="0"/>
              <a:t>Harmonogram výzev</a:t>
            </a:r>
          </a:p>
          <a:p>
            <a:r>
              <a:rPr lang="cs-CZ" sz="1400" dirty="0" smtClean="0"/>
              <a:t>Text výzvy </a:t>
            </a:r>
          </a:p>
          <a:p>
            <a:r>
              <a:rPr lang="cs-CZ" sz="1400" dirty="0" smtClean="0"/>
              <a:t>Hodnotící kritéria</a:t>
            </a:r>
          </a:p>
          <a:p>
            <a:r>
              <a:rPr lang="cs-CZ" sz="1400" dirty="0" smtClean="0"/>
              <a:t>Náklady obvyklých opatření</a:t>
            </a:r>
          </a:p>
          <a:p>
            <a:r>
              <a:rPr lang="cs-CZ" sz="1400" dirty="0" smtClean="0"/>
              <a:t>Další specifické dokumenty zveřejněné </a:t>
            </a:r>
            <a:r>
              <a:rPr lang="cs-CZ" sz="1400" dirty="0"/>
              <a:t>s výzvou</a:t>
            </a:r>
          </a:p>
          <a:p>
            <a:endParaRPr lang="cs-CZ" sz="1400" dirty="0" smtClean="0"/>
          </a:p>
          <a:p>
            <a:pPr marL="0" indent="0">
              <a:buNone/>
            </a:pPr>
            <a:r>
              <a:rPr lang="cs-CZ" sz="1400" dirty="0" smtClean="0"/>
              <a:t>Všechny dokumenty jsou zveřejněny na </a:t>
            </a:r>
            <a:r>
              <a:rPr lang="cs-CZ" sz="1400" b="1" dirty="0" smtClean="0"/>
              <a:t>www.opzp.cz</a:t>
            </a:r>
            <a:r>
              <a:rPr lang="cs-CZ" sz="1400" dirty="0" smtClean="0"/>
              <a:t>.</a:t>
            </a:r>
            <a:endParaRPr lang="cs-CZ" sz="1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E859E-1FA9-461F-86E2-9EEE1EEAABEB}" type="slidenum">
              <a:rPr lang="cs-CZ" smtClean="0"/>
              <a:pPr>
                <a:defRPr/>
              </a:pPr>
              <a:t>32</a:t>
            </a:fld>
            <a:endParaRPr lang="cs-CZ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600998"/>
            <a:ext cx="26574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11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9"/>
            <a:ext cx="8136135" cy="562073"/>
          </a:xfrm>
        </p:spPr>
        <p:txBody>
          <a:bodyPr/>
          <a:lstStyle/>
          <a:p>
            <a:r>
              <a:rPr lang="cs-CZ" sz="2000" dirty="0" smtClean="0"/>
              <a:t>Aktuální výzvy v OPŽP 2014 – 2020 </a:t>
            </a:r>
            <a:r>
              <a:rPr lang="cs-CZ" sz="2000" dirty="0"/>
              <a:t>(</a:t>
            </a:r>
            <a:r>
              <a:rPr lang="cs-CZ" sz="2000" dirty="0" smtClean="0"/>
              <a:t>specifický cíl 1.3)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980728"/>
            <a:ext cx="8136135" cy="5102572"/>
          </a:xfrm>
        </p:spPr>
        <p:txBody>
          <a:bodyPr/>
          <a:lstStyle/>
          <a:p>
            <a:r>
              <a:rPr lang="cs-CZ" sz="1400" b="1" dirty="0" smtClean="0"/>
              <a:t>119. výzva</a:t>
            </a:r>
            <a:r>
              <a:rPr lang="cs-CZ" sz="1400" dirty="0" smtClean="0"/>
              <a:t> – specifický cíl 1.3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 smtClean="0"/>
              <a:t>Příjem žádostí 4. 2. 2019 – 13. 1. 2020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 smtClean="0"/>
              <a:t>Alokace výzvy – 1 mld. Kč (příspěvek EU)</a:t>
            </a:r>
          </a:p>
          <a:p>
            <a:pPr marL="0" indent="0">
              <a:buNone/>
            </a:pPr>
            <a:endParaRPr lang="cs-CZ" sz="1400" dirty="0" smtClean="0"/>
          </a:p>
          <a:p>
            <a:pPr marL="0" indent="0">
              <a:buNone/>
            </a:pPr>
            <a:r>
              <a:rPr lang="cs-CZ" altLang="cs-CZ" sz="1400" dirty="0" smtClean="0">
                <a:solidFill>
                  <a:srgbClr val="000000"/>
                </a:solidFill>
              </a:rPr>
              <a:t>Veškeré </a:t>
            </a:r>
            <a:r>
              <a:rPr lang="cs-CZ" altLang="cs-CZ" sz="1400" dirty="0">
                <a:solidFill>
                  <a:srgbClr val="000000"/>
                </a:solidFill>
              </a:rPr>
              <a:t>podmínky pro úspěšné podání žádosti včetně textů výzev jsou uvedeny na 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www.opzp.cz</a:t>
            </a:r>
            <a:r>
              <a:rPr lang="cs-CZ" altLang="cs-CZ" sz="1400" dirty="0" smtClean="0">
                <a:solidFill>
                  <a:srgbClr val="000000"/>
                </a:solidFill>
              </a:rPr>
              <a:t>.</a:t>
            </a:r>
            <a:endParaRPr lang="cs-CZ" sz="1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E859E-1FA9-461F-86E2-9EEE1EEAABEB}" type="slidenum">
              <a:rPr lang="cs-CZ" smtClean="0"/>
              <a:pPr>
                <a:defRPr/>
              </a:pPr>
              <a:t>33</a:t>
            </a:fld>
            <a:endParaRPr lang="cs-CZ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269" y="3557732"/>
            <a:ext cx="2584222" cy="208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408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9"/>
            <a:ext cx="8136135" cy="562073"/>
          </a:xfrm>
        </p:spPr>
        <p:txBody>
          <a:bodyPr/>
          <a:lstStyle/>
          <a:p>
            <a:r>
              <a:rPr lang="cs-CZ" sz="2000" dirty="0" smtClean="0"/>
              <a:t>Aktuální výzvy v OPŽP 2014 – </a:t>
            </a:r>
            <a:r>
              <a:rPr lang="cs-CZ" sz="2000" dirty="0"/>
              <a:t>2020 (</a:t>
            </a:r>
            <a:r>
              <a:rPr lang="cs-CZ" sz="2000" dirty="0" smtClean="0"/>
              <a:t>specifický </a:t>
            </a:r>
            <a:r>
              <a:rPr lang="cs-CZ" sz="2000" dirty="0"/>
              <a:t>cíl </a:t>
            </a:r>
            <a:r>
              <a:rPr lang="cs-CZ" sz="2000" dirty="0" smtClean="0"/>
              <a:t>1.4)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980728"/>
            <a:ext cx="8136135" cy="5184576"/>
          </a:xfrm>
        </p:spPr>
        <p:txBody>
          <a:bodyPr/>
          <a:lstStyle/>
          <a:p>
            <a:r>
              <a:rPr lang="cs-CZ" sz="1400" b="1" dirty="0" smtClean="0"/>
              <a:t>123. výzva</a:t>
            </a:r>
            <a:r>
              <a:rPr lang="cs-CZ" sz="1400" dirty="0" smtClean="0"/>
              <a:t> – aktivita 1.4.1 </a:t>
            </a:r>
            <a:r>
              <a:rPr lang="cs-CZ" sz="1400" dirty="0"/>
              <a:t>a </a:t>
            </a:r>
            <a:r>
              <a:rPr lang="cs-CZ" sz="1400" dirty="0" smtClean="0"/>
              <a:t>1.4.2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 smtClean="0"/>
              <a:t>Pro příspěvkové </a:t>
            </a:r>
            <a:r>
              <a:rPr lang="cs-CZ" sz="1400" dirty="0"/>
              <a:t>organizace a státní </a:t>
            </a:r>
            <a:r>
              <a:rPr lang="cs-CZ" sz="1400" dirty="0" smtClean="0"/>
              <a:t>podniky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/>
              <a:t>Příjem žádostí </a:t>
            </a:r>
            <a:r>
              <a:rPr lang="cs-CZ" sz="1400" dirty="0" smtClean="0"/>
              <a:t>1. 4. </a:t>
            </a:r>
            <a:r>
              <a:rPr lang="cs-CZ" sz="1400" dirty="0"/>
              <a:t>2019 – </a:t>
            </a:r>
            <a:r>
              <a:rPr lang="cs-CZ" sz="1400" dirty="0" smtClean="0"/>
              <a:t>30. 9. 2019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 smtClean="0"/>
              <a:t>Alokace výzvy – 100 mil. Kč (příspěvek EU)</a:t>
            </a:r>
          </a:p>
          <a:p>
            <a:r>
              <a:rPr lang="cs-CZ" sz="1400" b="1" dirty="0" smtClean="0"/>
              <a:t>124. </a:t>
            </a:r>
            <a:r>
              <a:rPr lang="cs-CZ" sz="1400" b="1" dirty="0"/>
              <a:t>výzva</a:t>
            </a:r>
            <a:r>
              <a:rPr lang="cs-CZ" sz="1400" dirty="0"/>
              <a:t> – aktivity 1.4.1 (podklady pro vymezení území ohroženého zvláštní povodní) a </a:t>
            </a:r>
            <a:r>
              <a:rPr lang="cs-CZ" sz="1400" dirty="0" smtClean="0"/>
              <a:t>1.4.3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/>
              <a:t>Příjem žádostí 1. 4. 2019 – </a:t>
            </a:r>
            <a:r>
              <a:rPr lang="cs-CZ" sz="1400" dirty="0" smtClean="0"/>
              <a:t>3. 6. 2019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/>
              <a:t>Alokace výzvy – </a:t>
            </a:r>
            <a:r>
              <a:rPr lang="cs-CZ" sz="1400" dirty="0" smtClean="0"/>
              <a:t>150 </a:t>
            </a:r>
            <a:r>
              <a:rPr lang="cs-CZ" sz="1400" dirty="0"/>
              <a:t>mil. Kč (příspěvek EU)</a:t>
            </a:r>
          </a:p>
          <a:p>
            <a:r>
              <a:rPr lang="cs-CZ" sz="1400" b="1" dirty="0" smtClean="0"/>
              <a:t>125. </a:t>
            </a:r>
            <a:r>
              <a:rPr lang="cs-CZ" sz="1400" b="1" dirty="0"/>
              <a:t>výzva</a:t>
            </a:r>
            <a:r>
              <a:rPr lang="cs-CZ" sz="1400" dirty="0"/>
              <a:t> – </a:t>
            </a:r>
            <a:r>
              <a:rPr lang="cs-CZ" sz="1400" dirty="0" smtClean="0"/>
              <a:t>aktivity 1.4.1 (podklady pro vymezení území ohroženého zvláštní povodní) a 1.4.3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/>
              <a:t>Předpokládané datum zahájení příjmu žádostí – </a:t>
            </a:r>
            <a:r>
              <a:rPr lang="cs-CZ" sz="1400" dirty="0" smtClean="0"/>
              <a:t>1. 10. 2019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/>
              <a:t>Předpokládané datum ukončení příjmu žádostí – </a:t>
            </a:r>
            <a:r>
              <a:rPr lang="cs-CZ" sz="1400" dirty="0" smtClean="0"/>
              <a:t>19. 12. 2019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/>
              <a:t>Alokace výzvy – </a:t>
            </a:r>
            <a:r>
              <a:rPr lang="cs-CZ" sz="1400" dirty="0" smtClean="0"/>
              <a:t>150 </a:t>
            </a:r>
            <a:r>
              <a:rPr lang="cs-CZ" sz="1400" dirty="0"/>
              <a:t>mil. Kč (příspěvek EU)</a:t>
            </a:r>
          </a:p>
          <a:p>
            <a:pPr marL="0" indent="0">
              <a:buNone/>
            </a:pPr>
            <a:endParaRPr lang="cs-CZ" sz="1400" dirty="0" smtClean="0"/>
          </a:p>
          <a:p>
            <a:pPr marL="0" indent="0">
              <a:buNone/>
            </a:pPr>
            <a:r>
              <a:rPr lang="cs-CZ" altLang="cs-CZ" sz="1400" dirty="0" smtClean="0">
                <a:solidFill>
                  <a:srgbClr val="000000"/>
                </a:solidFill>
              </a:rPr>
              <a:t>Veškeré </a:t>
            </a:r>
            <a:r>
              <a:rPr lang="cs-CZ" altLang="cs-CZ" sz="1400" dirty="0">
                <a:solidFill>
                  <a:srgbClr val="000000"/>
                </a:solidFill>
              </a:rPr>
              <a:t>podmínky pro úspěšné podání žádosti včetně textů výzev jsou uvedeny na 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www.opzp.cz</a:t>
            </a:r>
            <a:r>
              <a:rPr lang="cs-CZ" altLang="cs-CZ" sz="1400" dirty="0" smtClean="0">
                <a:solidFill>
                  <a:srgbClr val="000000"/>
                </a:solidFill>
              </a:rPr>
              <a:t>.</a:t>
            </a:r>
            <a:endParaRPr lang="cs-CZ" sz="1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E859E-1FA9-461F-86E2-9EEE1EEAABEB}" type="slidenum">
              <a:rPr lang="cs-CZ" smtClean="0"/>
              <a:pPr>
                <a:defRPr/>
              </a:pPr>
              <a:t>34</a:t>
            </a:fld>
            <a:endParaRPr lang="cs-CZ" dirty="0"/>
          </a:p>
        </p:txBody>
      </p:sp>
      <p:pic>
        <p:nvPicPr>
          <p:cNvPr id="11267" name="Picture 3" descr="L:\DOKUMENTY K SC 1.3 A 1.4\Podklady od Tomáše Justa - AOPK ČR - 2017-05-02\FOTOGRAFIE DO PREZENTACE - 1.3.4 a 1.4\SMALL\povoden hasic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840" y="4941167"/>
            <a:ext cx="1637079" cy="11521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36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9"/>
            <a:ext cx="8136135" cy="562073"/>
          </a:xfrm>
        </p:spPr>
        <p:txBody>
          <a:bodyPr/>
          <a:lstStyle/>
          <a:p>
            <a:r>
              <a:rPr lang="cs-CZ" sz="2000" dirty="0" smtClean="0"/>
              <a:t>Aktuální výzvy v OPŽP 2014 – </a:t>
            </a:r>
            <a:r>
              <a:rPr lang="cs-CZ" sz="2000" dirty="0"/>
              <a:t>2020 (</a:t>
            </a:r>
            <a:r>
              <a:rPr lang="cs-CZ" sz="2000" dirty="0" smtClean="0"/>
              <a:t>specifický </a:t>
            </a:r>
            <a:r>
              <a:rPr lang="cs-CZ" sz="2000" dirty="0"/>
              <a:t>cíl </a:t>
            </a:r>
            <a:r>
              <a:rPr lang="cs-CZ" sz="2000" dirty="0" smtClean="0"/>
              <a:t>4.3)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980728"/>
            <a:ext cx="8136135" cy="5184576"/>
          </a:xfrm>
        </p:spPr>
        <p:txBody>
          <a:bodyPr/>
          <a:lstStyle/>
          <a:p>
            <a:r>
              <a:rPr lang="cs-CZ" sz="1400" b="1" dirty="0" smtClean="0"/>
              <a:t>52. výzva</a:t>
            </a:r>
            <a:r>
              <a:rPr lang="cs-CZ" sz="1400" dirty="0" smtClean="0"/>
              <a:t> – aktivita 4.3.2 (zpracování plánů ÚSES)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 smtClean="0"/>
              <a:t>Pro obce s rozšířenou působností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/>
              <a:t>Příjem žádostí </a:t>
            </a:r>
            <a:r>
              <a:rPr lang="cs-CZ" sz="1400" dirty="0" smtClean="0"/>
              <a:t>3. </a:t>
            </a:r>
            <a:r>
              <a:rPr lang="cs-CZ" sz="1400" dirty="0"/>
              <a:t>4. </a:t>
            </a:r>
            <a:r>
              <a:rPr lang="cs-CZ" sz="1400" dirty="0" smtClean="0"/>
              <a:t>2017 </a:t>
            </a:r>
            <a:r>
              <a:rPr lang="cs-CZ" sz="1400" dirty="0"/>
              <a:t>– 2</a:t>
            </a:r>
            <a:r>
              <a:rPr lang="cs-CZ" sz="1400" dirty="0" smtClean="0"/>
              <a:t>. 1. 2020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 smtClean="0"/>
              <a:t>Alokace výzvy – 30 mil. Kč (příspěvek EU)</a:t>
            </a:r>
          </a:p>
          <a:p>
            <a:r>
              <a:rPr lang="cs-CZ" sz="1400" b="1" dirty="0" smtClean="0"/>
              <a:t>131. </a:t>
            </a:r>
            <a:r>
              <a:rPr lang="cs-CZ" sz="1400" b="1" dirty="0"/>
              <a:t>výzva</a:t>
            </a:r>
            <a:r>
              <a:rPr lang="cs-CZ" sz="1400" dirty="0"/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/>
              <a:t>Příjem žádostí </a:t>
            </a:r>
            <a:r>
              <a:rPr lang="cs-CZ" sz="1400" dirty="0" smtClean="0"/>
              <a:t>1. 2. 2019 </a:t>
            </a:r>
            <a:r>
              <a:rPr lang="cs-CZ" sz="1400" dirty="0"/>
              <a:t>– </a:t>
            </a:r>
            <a:r>
              <a:rPr lang="cs-CZ" sz="1400" dirty="0" smtClean="0"/>
              <a:t>31. 10. 2019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 smtClean="0"/>
              <a:t>Alokace </a:t>
            </a:r>
            <a:r>
              <a:rPr lang="cs-CZ" sz="1400" dirty="0"/>
              <a:t>výzvy – </a:t>
            </a:r>
            <a:r>
              <a:rPr lang="cs-CZ" sz="1400" dirty="0" smtClean="0"/>
              <a:t>300 </a:t>
            </a:r>
            <a:r>
              <a:rPr lang="cs-CZ" sz="1400" dirty="0"/>
              <a:t>mil. Kč (příspěvek EU)</a:t>
            </a:r>
          </a:p>
          <a:p>
            <a:pPr marL="0" indent="0">
              <a:buNone/>
            </a:pPr>
            <a:endParaRPr lang="cs-CZ" altLang="cs-CZ" sz="1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altLang="cs-CZ" sz="1400" b="1" dirty="0" smtClean="0">
                <a:solidFill>
                  <a:srgbClr val="000000"/>
                </a:solidFill>
              </a:rPr>
              <a:t>CLLD výzvy – </a:t>
            </a:r>
            <a:r>
              <a:rPr lang="cs-CZ" altLang="cs-CZ" sz="1400" dirty="0" smtClean="0">
                <a:solidFill>
                  <a:srgbClr val="000000"/>
                </a:solidFill>
              </a:rPr>
              <a:t>příjem žádostí prostřednictvím Místních akčních skupin</a:t>
            </a:r>
            <a:endParaRPr lang="cs-CZ" altLang="cs-CZ" sz="1400" b="1" dirty="0" smtClean="0">
              <a:solidFill>
                <a:srgbClr val="0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 sz="1400" b="1" dirty="0" smtClean="0">
                <a:solidFill>
                  <a:srgbClr val="000000"/>
                </a:solidFill>
              </a:rPr>
              <a:t>88. výzva </a:t>
            </a:r>
            <a:r>
              <a:rPr lang="cs-CZ" altLang="cs-CZ" sz="1400" dirty="0" smtClean="0">
                <a:solidFill>
                  <a:srgbClr val="000000"/>
                </a:solidFill>
              </a:rPr>
              <a:t>- </a:t>
            </a:r>
            <a:r>
              <a:rPr lang="cs-CZ" altLang="cs-CZ" sz="1400" dirty="0" smtClean="0"/>
              <a:t>p</a:t>
            </a:r>
            <a:r>
              <a:rPr lang="cs-CZ" sz="1400" dirty="0" smtClean="0"/>
              <a:t>říjem </a:t>
            </a:r>
            <a:r>
              <a:rPr lang="cs-CZ" sz="1400" dirty="0"/>
              <a:t>žádostí </a:t>
            </a:r>
            <a:r>
              <a:rPr lang="cs-CZ" sz="1400" dirty="0" smtClean="0"/>
              <a:t>16. 1. </a:t>
            </a:r>
            <a:r>
              <a:rPr lang="cs-CZ" sz="1400" dirty="0"/>
              <a:t>2017 – 2. 1. </a:t>
            </a:r>
            <a:r>
              <a:rPr lang="cs-CZ" sz="1400" dirty="0" smtClean="0"/>
              <a:t>2020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400" b="1" dirty="0" smtClean="0"/>
              <a:t>127. výzva </a:t>
            </a:r>
            <a:r>
              <a:rPr lang="cs-CZ" sz="1400" dirty="0" smtClean="0"/>
              <a:t>- </a:t>
            </a:r>
            <a:r>
              <a:rPr lang="cs-CZ" altLang="cs-CZ" sz="1400" dirty="0"/>
              <a:t>p</a:t>
            </a:r>
            <a:r>
              <a:rPr lang="cs-CZ" sz="1400" dirty="0"/>
              <a:t>říjem žádostí </a:t>
            </a:r>
            <a:r>
              <a:rPr lang="cs-CZ" sz="1400" dirty="0" smtClean="0"/>
              <a:t>1. 10. 2018 </a:t>
            </a:r>
            <a:r>
              <a:rPr lang="cs-CZ" sz="1400" dirty="0"/>
              <a:t>– </a:t>
            </a:r>
            <a:r>
              <a:rPr lang="cs-CZ" sz="1400" dirty="0" smtClean="0"/>
              <a:t>6. </a:t>
            </a:r>
            <a:r>
              <a:rPr lang="cs-CZ" sz="1400" dirty="0"/>
              <a:t>1. 2020</a:t>
            </a:r>
          </a:p>
          <a:p>
            <a:pPr>
              <a:buFont typeface="Arial" panose="020B0604020202020204" pitchFamily="34" charset="0"/>
              <a:buChar char="•"/>
            </a:pPr>
            <a:endParaRPr lang="cs-CZ" altLang="cs-CZ" sz="1400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cs-CZ" altLang="cs-CZ" sz="1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altLang="cs-CZ" sz="1400" dirty="0" smtClean="0">
                <a:solidFill>
                  <a:srgbClr val="000000"/>
                </a:solidFill>
              </a:rPr>
              <a:t>Veškeré </a:t>
            </a:r>
            <a:r>
              <a:rPr lang="cs-CZ" altLang="cs-CZ" sz="1400" dirty="0">
                <a:solidFill>
                  <a:srgbClr val="000000"/>
                </a:solidFill>
              </a:rPr>
              <a:t>podmínky pro úspěšné podání žádosti včetně textů výzev jsou uvedeny na 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www.opzp.cz</a:t>
            </a:r>
            <a:r>
              <a:rPr lang="cs-CZ" altLang="cs-CZ" sz="1400" dirty="0" smtClean="0">
                <a:solidFill>
                  <a:srgbClr val="000000"/>
                </a:solidFill>
              </a:rPr>
              <a:t>.</a:t>
            </a:r>
            <a:endParaRPr lang="cs-CZ" sz="1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E859E-1FA9-461F-86E2-9EEE1EEAABEB}" type="slidenum">
              <a:rPr lang="cs-CZ" smtClean="0"/>
              <a:pPr>
                <a:defRPr/>
              </a:pPr>
              <a:t>35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073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74639"/>
            <a:ext cx="8136135" cy="562073"/>
          </a:xfrm>
        </p:spPr>
        <p:txBody>
          <a:bodyPr/>
          <a:lstStyle/>
          <a:p>
            <a:r>
              <a:rPr lang="cs-CZ" sz="2000" dirty="0" smtClean="0"/>
              <a:t>Aktuální výzvy v OPŽP 2014 – </a:t>
            </a:r>
            <a:r>
              <a:rPr lang="cs-CZ" sz="2000" dirty="0"/>
              <a:t>2020 (</a:t>
            </a:r>
            <a:r>
              <a:rPr lang="cs-CZ" sz="2000" dirty="0" smtClean="0"/>
              <a:t>specifický </a:t>
            </a:r>
            <a:r>
              <a:rPr lang="cs-CZ" sz="2000" dirty="0"/>
              <a:t>cíl </a:t>
            </a:r>
            <a:r>
              <a:rPr lang="cs-CZ" sz="2000" dirty="0" smtClean="0"/>
              <a:t>4.4)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468313" y="980728"/>
            <a:ext cx="8136135" cy="5184576"/>
          </a:xfrm>
        </p:spPr>
        <p:txBody>
          <a:bodyPr/>
          <a:lstStyle/>
          <a:p>
            <a:r>
              <a:rPr lang="cs-CZ" sz="1400" b="1" dirty="0" smtClean="0"/>
              <a:t>115. výzva</a:t>
            </a:r>
            <a:endParaRPr lang="cs-CZ" sz="14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 smtClean="0"/>
              <a:t>Realizace opatření vyplývajících </a:t>
            </a:r>
            <a:r>
              <a:rPr lang="cs-CZ" sz="1400" dirty="0"/>
              <a:t>ze studie systému sídelní </a:t>
            </a:r>
            <a:r>
              <a:rPr lang="cs-CZ" sz="1400" dirty="0" smtClean="0"/>
              <a:t>zeleně, pořízení či aktualizace studií systému sídelní zeleně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 smtClean="0"/>
              <a:t>Příjem </a:t>
            </a:r>
            <a:r>
              <a:rPr lang="cs-CZ" sz="1400" dirty="0"/>
              <a:t>žádostí </a:t>
            </a:r>
            <a:r>
              <a:rPr lang="cs-CZ" sz="1400" dirty="0" smtClean="0"/>
              <a:t>1. 8. 2018 </a:t>
            </a:r>
            <a:r>
              <a:rPr lang="cs-CZ" sz="1400" dirty="0"/>
              <a:t>– 2</a:t>
            </a:r>
            <a:r>
              <a:rPr lang="cs-CZ" sz="1400" dirty="0" smtClean="0"/>
              <a:t>. 1. 2020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 smtClean="0"/>
              <a:t>Alokace výzvy – 119 mil. Kč (příspěvek EU)</a:t>
            </a:r>
          </a:p>
          <a:p>
            <a:r>
              <a:rPr lang="cs-CZ" sz="1400" b="1" dirty="0" smtClean="0"/>
              <a:t>132. </a:t>
            </a:r>
            <a:r>
              <a:rPr lang="cs-CZ" sz="1400" b="1" dirty="0"/>
              <a:t>výzva</a:t>
            </a:r>
            <a:r>
              <a:rPr lang="cs-CZ" sz="1400" dirty="0"/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/>
              <a:t>Příjem žádostí </a:t>
            </a:r>
            <a:r>
              <a:rPr lang="cs-CZ" sz="1400" dirty="0" smtClean="0"/>
              <a:t>1. 2. 2019 </a:t>
            </a:r>
            <a:r>
              <a:rPr lang="cs-CZ" sz="1400" dirty="0"/>
              <a:t>– </a:t>
            </a:r>
            <a:r>
              <a:rPr lang="cs-CZ" sz="1400" dirty="0" smtClean="0"/>
              <a:t>31. 10. 2019</a:t>
            </a:r>
            <a:endParaRPr lang="cs-CZ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 smtClean="0"/>
              <a:t>Alokace </a:t>
            </a:r>
            <a:r>
              <a:rPr lang="cs-CZ" sz="1400" dirty="0"/>
              <a:t>výzvy – </a:t>
            </a:r>
            <a:r>
              <a:rPr lang="cs-CZ" sz="1400" dirty="0" smtClean="0"/>
              <a:t>100 </a:t>
            </a:r>
            <a:r>
              <a:rPr lang="cs-CZ" sz="1400" dirty="0"/>
              <a:t>mil. Kč (příspěvek EU)</a:t>
            </a:r>
          </a:p>
          <a:p>
            <a:pPr marL="0" indent="0">
              <a:buNone/>
            </a:pPr>
            <a:endParaRPr lang="cs-CZ" altLang="cs-CZ" sz="1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altLang="cs-CZ" sz="1400" b="1" dirty="0" smtClean="0">
                <a:solidFill>
                  <a:srgbClr val="000000"/>
                </a:solidFill>
              </a:rPr>
              <a:t>CLLD výzvy – </a:t>
            </a:r>
            <a:r>
              <a:rPr lang="cs-CZ" altLang="cs-CZ" sz="1400" dirty="0" smtClean="0">
                <a:solidFill>
                  <a:srgbClr val="000000"/>
                </a:solidFill>
              </a:rPr>
              <a:t>příjem žádostí prostřednictvím Místních akčních skupin</a:t>
            </a:r>
            <a:endParaRPr lang="cs-CZ" altLang="cs-CZ" sz="1400" b="1" dirty="0" smtClean="0">
              <a:solidFill>
                <a:srgbClr val="0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sz="1400" b="1" dirty="0" smtClean="0"/>
              <a:t>128. výzva </a:t>
            </a:r>
            <a:r>
              <a:rPr lang="cs-CZ" sz="1400" dirty="0" smtClean="0"/>
              <a:t>- </a:t>
            </a:r>
            <a:r>
              <a:rPr lang="cs-CZ" altLang="cs-CZ" sz="1400" dirty="0"/>
              <a:t>p</a:t>
            </a:r>
            <a:r>
              <a:rPr lang="cs-CZ" sz="1400" dirty="0"/>
              <a:t>říjem žádostí </a:t>
            </a:r>
            <a:r>
              <a:rPr lang="cs-CZ" sz="1400" dirty="0" smtClean="0"/>
              <a:t>1. 10. 2018 </a:t>
            </a:r>
            <a:r>
              <a:rPr lang="cs-CZ" sz="1400" dirty="0"/>
              <a:t>– </a:t>
            </a:r>
            <a:r>
              <a:rPr lang="cs-CZ" sz="1400" dirty="0" smtClean="0"/>
              <a:t>6. </a:t>
            </a:r>
            <a:r>
              <a:rPr lang="cs-CZ" sz="1400" dirty="0"/>
              <a:t>1. 2020</a:t>
            </a:r>
          </a:p>
          <a:p>
            <a:pPr>
              <a:buFont typeface="Arial" panose="020B0604020202020204" pitchFamily="34" charset="0"/>
              <a:buChar char="•"/>
            </a:pPr>
            <a:endParaRPr lang="cs-CZ" altLang="cs-CZ" sz="1400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cs-CZ" altLang="cs-CZ" sz="1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cs-CZ" altLang="cs-CZ" sz="1400" dirty="0" smtClean="0">
                <a:solidFill>
                  <a:srgbClr val="000000"/>
                </a:solidFill>
              </a:rPr>
              <a:t>Veškeré </a:t>
            </a:r>
            <a:r>
              <a:rPr lang="cs-CZ" altLang="cs-CZ" sz="1400" dirty="0">
                <a:solidFill>
                  <a:srgbClr val="000000"/>
                </a:solidFill>
              </a:rPr>
              <a:t>podmínky pro úspěšné podání žádosti včetně textů výzev jsou uvedeny na 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www.opzp.cz</a:t>
            </a:r>
            <a:r>
              <a:rPr lang="cs-CZ" altLang="cs-CZ" sz="1400" dirty="0" smtClean="0">
                <a:solidFill>
                  <a:srgbClr val="000000"/>
                </a:solidFill>
              </a:rPr>
              <a:t>.</a:t>
            </a:r>
            <a:endParaRPr lang="cs-CZ" sz="1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E859E-1FA9-461F-86E2-9EEE1EEAABEB}" type="slidenum">
              <a:rPr lang="cs-CZ" smtClean="0"/>
              <a:pPr>
                <a:defRPr/>
              </a:pPr>
              <a:t>36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813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28043" y="2420888"/>
            <a:ext cx="7887914" cy="576064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cs-CZ" altLang="cs-CZ" b="1" dirty="0" smtClean="0"/>
              <a:t>Děkuji za pozornost.</a:t>
            </a: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395288" y="3501008"/>
            <a:ext cx="8353425" cy="116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  <a:tabLst>
                <a:tab pos="4038600" algn="l"/>
              </a:tabLst>
            </a:pPr>
            <a:r>
              <a:rPr lang="cs-CZ" altLang="cs-CZ" sz="1600" b="1" dirty="0" smtClean="0"/>
              <a:t>Ing. Jan Matějka</a:t>
            </a:r>
            <a:r>
              <a:rPr lang="cs-CZ" altLang="cs-CZ" sz="1600" dirty="0" smtClean="0"/>
              <a:t> – ředitel odboru	</a:t>
            </a:r>
            <a:r>
              <a:rPr lang="cs-CZ" altLang="cs-CZ" sz="1600" b="1" dirty="0" smtClean="0"/>
              <a:t>jan.matejka@sfzp.cz </a:t>
            </a:r>
            <a:r>
              <a:rPr lang="cs-CZ" altLang="cs-CZ" sz="1600" dirty="0" smtClean="0"/>
              <a:t>(tel. </a:t>
            </a:r>
            <a:r>
              <a:rPr lang="cs-CZ" altLang="cs-CZ" sz="1600" dirty="0"/>
              <a:t>267 994 </a:t>
            </a:r>
            <a:r>
              <a:rPr lang="cs-CZ" altLang="cs-CZ" sz="1600" dirty="0" smtClean="0"/>
              <a:t>327)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  <a:tabLst>
                <a:tab pos="4038600" algn="l"/>
              </a:tabLst>
            </a:pPr>
            <a:r>
              <a:rPr lang="cs-CZ" altLang="cs-CZ" sz="1400" dirty="0" smtClean="0"/>
              <a:t>Odbor </a:t>
            </a:r>
            <a:r>
              <a:rPr lang="cs-CZ" altLang="cs-CZ" sz="1400" dirty="0"/>
              <a:t>ochrany </a:t>
            </a:r>
            <a:r>
              <a:rPr lang="cs-CZ" altLang="cs-CZ" sz="1400" dirty="0" smtClean="0"/>
              <a:t>přírody	dotazy@sfzp.cz</a:t>
            </a:r>
            <a:endParaRPr lang="cs-CZ" altLang="cs-CZ" sz="1400" dirty="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None/>
              <a:tabLst>
                <a:tab pos="4038600" algn="l"/>
              </a:tabLst>
            </a:pPr>
            <a:r>
              <a:rPr lang="cs-CZ" altLang="cs-CZ" sz="1400" dirty="0"/>
              <a:t>Státní fond životního prostředí </a:t>
            </a:r>
            <a:r>
              <a:rPr lang="cs-CZ" altLang="cs-CZ" sz="1400" dirty="0" smtClean="0"/>
              <a:t>ČR	</a:t>
            </a:r>
            <a:r>
              <a:rPr lang="cs-CZ" sz="1400" dirty="0" smtClean="0">
                <a:solidFill>
                  <a:srgbClr val="00B050"/>
                </a:solidFill>
              </a:rPr>
              <a:t>Zelená </a:t>
            </a:r>
            <a:r>
              <a:rPr lang="cs-CZ" sz="1400" dirty="0">
                <a:solidFill>
                  <a:srgbClr val="00B050"/>
                </a:solidFill>
              </a:rPr>
              <a:t>linka: 800 260 500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endParaRPr lang="cs-CZ" altLang="cs-CZ" sz="1400" dirty="0"/>
          </a:p>
        </p:txBody>
      </p:sp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395288" y="5648325"/>
            <a:ext cx="8353425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46AD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4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2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Unicode MS" pitchFamily="34" charset="-128"/>
              <a:buChar char="­"/>
              <a:defRPr sz="20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cs-CZ" altLang="cs-CZ" sz="1400" b="1" dirty="0"/>
              <a:t>Ministerstvo životního prostředí - </a:t>
            </a:r>
            <a:r>
              <a:rPr lang="cs-CZ" altLang="cs-CZ" sz="1400" b="1" dirty="0">
                <a:solidFill>
                  <a:srgbClr val="3F9C35"/>
                </a:solidFill>
              </a:rPr>
              <a:t>www.mzp.cz</a:t>
            </a:r>
            <a:endParaRPr lang="cs-CZ" altLang="cs-CZ" sz="1400" dirty="0"/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cs-CZ" altLang="cs-CZ" sz="1400" b="1" dirty="0"/>
              <a:t>Státní fond životního prostředí ČR - </a:t>
            </a:r>
            <a:r>
              <a:rPr lang="cs-CZ" altLang="cs-CZ" sz="1400" b="1" dirty="0">
                <a:solidFill>
                  <a:srgbClr val="003399"/>
                </a:solidFill>
              </a:rPr>
              <a:t>www.sfzp.cz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cs-CZ" altLang="cs-CZ" sz="1400" b="1" dirty="0"/>
              <a:t>Agentura ochrany přírody a krajiny ČR - </a:t>
            </a:r>
            <a:r>
              <a:rPr lang="cs-CZ" altLang="cs-CZ" sz="1400" b="1" dirty="0">
                <a:solidFill>
                  <a:srgbClr val="73767D"/>
                </a:solidFill>
              </a:rPr>
              <a:t>www.ochranaprirody.cz</a:t>
            </a:r>
            <a:endParaRPr lang="cs-CZ" altLang="cs-CZ" sz="1400" dirty="0">
              <a:solidFill>
                <a:srgbClr val="73767D"/>
              </a:solidFill>
            </a:endParaRPr>
          </a:p>
        </p:txBody>
      </p:sp>
      <p:pic>
        <p:nvPicPr>
          <p:cNvPr id="1026" name="Picture 2" descr="L:\DOKUMENTY K SC 1.3 A 1.4\Podklady od Tomáše Justa - AOPK ČR - 2017-05-02\FOTOGRAFIE DO PREZENTACE - 1.3.4 a 1.4\SMALL\fontan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3653"/>
            <a:ext cx="2338123" cy="172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BLONA_prezentace_OPZP_090608">
  <a:themeElements>
    <a:clrScheme name="SABLONA_prezentace_OPZP_09060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ABLONA_prezentace_OPZP_090608">
      <a:majorFont>
        <a:latin typeface="Arial Unicode MS"/>
        <a:ea typeface=""/>
        <a:cs typeface=""/>
      </a:majorFont>
      <a:minorFont>
        <a:latin typeface="Arial Unicode M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BLONA_prezentace_OPZP_0906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_prezentace_OPZP_0906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_prezentace_OPZP_0906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_prezentace_OPZP_0906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_prezentace_OPZP_0906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_prezentace_OPZP_0906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_prezentace_OPZP_0906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_prezentace_OPZP_0906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_prezentace_OPZP_0906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_prezentace_OPZP_0906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_prezentace_OPZP_0906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_prezentace_OPZP_0906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3195</TotalTime>
  <Words>2033</Words>
  <Application>Microsoft Office PowerPoint</Application>
  <PresentationFormat>Předvádění na obrazovce (4:3)</PresentationFormat>
  <Paragraphs>293</Paragraphs>
  <Slides>37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42" baseType="lpstr">
      <vt:lpstr>Arial</vt:lpstr>
      <vt:lpstr>Arial Unicode MS</vt:lpstr>
      <vt:lpstr>Segoe UI</vt:lpstr>
      <vt:lpstr>Wingdings</vt:lpstr>
      <vt:lpstr>SABLONA_prezentace_OPZP_090608</vt:lpstr>
      <vt:lpstr>Prezentace aplikace PowerPoint</vt:lpstr>
      <vt:lpstr>Prioritní osa 1, specifický cíl 1.3 – Zajistit povodňovou ochranu intravilánu a hospodaření se srážkovými vodami</vt:lpstr>
      <vt:lpstr>Aktivita 1.3.1 – Zprůtočnění nebo zvýšení retenčního potenciálu koryt vodních toků a přilehlých niv, zlepšení přirozených rozlivů</vt:lpstr>
      <vt:lpstr>Aktivita 1.3.1 – Specifická kritéria přijatelnosti (výběr)</vt:lpstr>
      <vt:lpstr>Aktivita 1.3.1 – Přírodě blízká protipovodňová úprava koryta vodního toku a přilehlé nivy dle hodnotících kritérií</vt:lpstr>
      <vt:lpstr>Aktivita 1.3.1 – Příklady nepodporovaných opatření</vt:lpstr>
      <vt:lpstr>Aktivita 1.3.2 – Hospodaření se srážkovými vodami v intravilánu</vt:lpstr>
      <vt:lpstr>Aktivita 1.3.2 – Rozšíření  podporovaných opatření</vt:lpstr>
      <vt:lpstr>Aktivita 1.3.2 – Specifická kritéria přijatelnosti (výběr)</vt:lpstr>
      <vt:lpstr>Aktivita 1.3.2 – Zelené střechy</vt:lpstr>
      <vt:lpstr>Aktivita 1.3.2 – Odvodnění parkoviště do zasakovacího pasu</vt:lpstr>
      <vt:lpstr>Aktivita 1.3.3 – Obnovení, výstavba a rekonstrukce, případně modernizace vodních děl sloužící povodňové ochraně</vt:lpstr>
      <vt:lpstr>Aktivita 1.3.3 – Specifická kritéria přijatelnosti (výběr)</vt:lpstr>
      <vt:lpstr>Aktivita 1.3.4 – Stabilizování a sanace svahových nestabilit ohrožujících zdraví, majetek a bezpečnost obsažených v „Registru svahových nestabilit“</vt:lpstr>
      <vt:lpstr>Aktivita 1.3.4 – Specifická kritéria přijatelnosti</vt:lpstr>
      <vt:lpstr>Prioritní osa 1, specifický cíl 1.4 – Podpořit preventivní protipovodňová opatření</vt:lpstr>
      <vt:lpstr>Aktivita 1.4.1 – Analýza odtokových poměrů včetně návrhů možných protipovodňových opatření</vt:lpstr>
      <vt:lpstr>Aktivita 1.4.2 – Budování, rozšíření a zkvalitnění varovných, předpovědních a výstražných systémů na celostátní úrovni, digitální povodňové plány</vt:lpstr>
      <vt:lpstr>Aktivita 1.4.3 – Budování a rozšíření varovných, hlásných, předpovědních a výstražných systémů na lokální úrovni, digitální povodňové plány</vt:lpstr>
      <vt:lpstr>Prioritní osa 4, specifický cíl 4.3 – Posílit přirozené funkce krajiny</vt:lpstr>
      <vt:lpstr>Prioritní osa 4, specifický cíl 4.3 – Posílit přirozené funkce krajiny</vt:lpstr>
      <vt:lpstr>Aktivita 4.3.1 - Zprůchodnění migračních bariér pro živočichy a opatření k omezování úmrtnosti živočichů spojené s rozvojem technické infrastruktury  </vt:lpstr>
      <vt:lpstr>Aktivita 4.3.1 - Zprůchodnění migračních bariér pro živočichy a opatření k omezování úmrtnosti živočichů spojené s rozvojem technické infrastruktury  </vt:lpstr>
      <vt:lpstr>Aktivita 4.3.2 – Vytváření, regenerace či posílení funkčnosti krajinných prvků a struktur</vt:lpstr>
      <vt:lpstr>Aktivita 4.3.2 – Vytváření, regenerace či posílení funkčnosti krajinných prvků a struktur</vt:lpstr>
      <vt:lpstr>Aktivita 4.3.3 - Revitalizace a podpora samovolné renaturace vodních toků a niv, obnova ekostabilizačních funkcí vodních a na vodu vázaných ekosystémů </vt:lpstr>
      <vt:lpstr>Aktivita 4.3.3 - Revitalizace a podpora samovolné renaturace vodních toků a niv, obnova ekostabilizačních funkcí vodních a na vodu vázaných ekosystémů </vt:lpstr>
      <vt:lpstr>Aktivita 4.3.4 - Zlepšování druhové, věkové a prostorové struktury lesů (s výjimkou lesů ve vlastnictví státu) zařízených LHP mimo ZCHÚ a lokality soustavy Natura 2000 </vt:lpstr>
      <vt:lpstr>Aktivita 4.3.5 - Realizace přírodě blízkých opatření vyplývajících z komplexních studií cílených na zpomalení povrchového odtoku vody, protierozní ochranu a adaptaci na změ­nu klimatu </vt:lpstr>
      <vt:lpstr>Prioritní osa 4, specifický cíl 4.4 – Zlepšit kvalitu prostředí v sídlech</vt:lpstr>
      <vt:lpstr>Prioritní osa 4, specifický cíl 4.4 – Zlepšit kvalitu prostředí v sídlech</vt:lpstr>
      <vt:lpstr>Nezbytné dokumenty pro podání žádosti a další administraci projektu</vt:lpstr>
      <vt:lpstr>Aktuální výzvy v OPŽP 2014 – 2020 (specifický cíl 1.3)</vt:lpstr>
      <vt:lpstr>Aktuální výzvy v OPŽP 2014 – 2020 (specifický cíl 1.4)</vt:lpstr>
      <vt:lpstr>Aktuální výzvy v OPŽP 2014 – 2020 (specifický cíl 4.3)</vt:lpstr>
      <vt:lpstr>Aktuální výzvy v OPŽP 2014 – 2020 (specifický cíl 4.4)</vt:lpstr>
      <vt:lpstr>Prezentace aplikace PowerPoint</vt:lpstr>
    </vt:vector>
  </TitlesOfParts>
  <Company>SFŽPČR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Milena Pecnová</dc:creator>
  <cp:lastModifiedBy>Růžková Lenka</cp:lastModifiedBy>
  <cp:revision>216</cp:revision>
  <cp:lastPrinted>2015-10-02T11:11:23Z</cp:lastPrinted>
  <dcterms:created xsi:type="dcterms:W3CDTF">2009-10-16T09:18:41Z</dcterms:created>
  <dcterms:modified xsi:type="dcterms:W3CDTF">2019-04-17T12:28:34Z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