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56" r:id="rId2"/>
    <p:sldId id="369" r:id="rId3"/>
    <p:sldId id="299" r:id="rId4"/>
    <p:sldId id="307" r:id="rId5"/>
    <p:sldId id="374" r:id="rId6"/>
    <p:sldId id="338" r:id="rId7"/>
    <p:sldId id="373" r:id="rId8"/>
    <p:sldId id="375" r:id="rId9"/>
    <p:sldId id="371" r:id="rId10"/>
    <p:sldId id="361" r:id="rId11"/>
    <p:sldId id="376" r:id="rId12"/>
    <p:sldId id="370" r:id="rId13"/>
    <p:sldId id="372" r:id="rId14"/>
    <p:sldId id="344" r:id="rId15"/>
    <p:sldId id="367" r:id="rId16"/>
    <p:sldId id="380" r:id="rId17"/>
    <p:sldId id="379" r:id="rId18"/>
    <p:sldId id="377" r:id="rId19"/>
    <p:sldId id="259" r:id="rId20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peška Petr" initials="LP" lastIdx="8" clrIdx="0">
    <p:extLst>
      <p:ext uri="{19B8F6BF-5375-455C-9EA6-DF929625EA0E}">
        <p15:presenceInfo xmlns:p15="http://schemas.microsoft.com/office/powerpoint/2012/main" userId="S-1-5-21-1453678106-484518242-318601546-123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F3F"/>
    <a:srgbClr val="000099"/>
    <a:srgbClr val="DB7D00"/>
    <a:srgbClr val="F9E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6" autoAdjust="0"/>
    <p:restoredTop sz="71807" autoAdjust="0"/>
  </p:normalViewPr>
  <p:slideViewPr>
    <p:cSldViewPr>
      <p:cViewPr varScale="1">
        <p:scale>
          <a:sx n="63" d="100"/>
          <a:sy n="63" d="100"/>
        </p:scale>
        <p:origin x="2141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0" d="100"/>
          <a:sy n="100" d="100"/>
        </p:scale>
        <p:origin x="-3600" y="-108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DEDA9FB6-D9ED-404E-AFD2-37E0835FC3D6}" type="datetimeFigureOut">
              <a:rPr lang="cs-CZ" smtClean="0"/>
              <a:pPr/>
              <a:t>17.4.2019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84BA257B-425A-4350-8792-7C494188941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20806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07B48070-1754-4046-9E38-6F5D9D5E9BB1}" type="datetimeFigureOut">
              <a:rPr lang="cs-CZ" smtClean="0"/>
              <a:pPr/>
              <a:t>17.4.2019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2A477F0F-9C0A-45F8-A7AE-EABCF911889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1469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    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77F0F-9C0A-45F8-A7AE-EABCF9118898}" type="slidenum">
              <a:rPr lang="cs-CZ" smtClean="0"/>
              <a:pPr/>
              <a:t>1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77F0F-9C0A-45F8-A7AE-EABCF9118898}" type="slidenum">
              <a:rPr lang="cs-CZ" smtClean="0"/>
              <a:pPr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92574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77F0F-9C0A-45F8-A7AE-EABCF9118898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1313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77F0F-9C0A-45F8-A7AE-EABCF9118898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1313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77F0F-9C0A-45F8-A7AE-EABCF9118898}" type="slidenum">
              <a:rPr lang="cs-CZ" smtClean="0"/>
              <a:pPr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69106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82213">
              <a:defRPr/>
            </a:pPr>
            <a:endParaRPr lang="cs-CZ" b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77F0F-9C0A-45F8-A7AE-EABCF9118898}" type="slidenum">
              <a:rPr lang="cs-CZ" smtClean="0"/>
              <a:pPr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54851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82213">
              <a:defRPr/>
            </a:pPr>
            <a:endParaRPr lang="cs-CZ" b="0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77F0F-9C0A-45F8-A7AE-EABCF9118898}" type="slidenum">
              <a:rPr lang="cs-CZ" smtClean="0"/>
              <a:pPr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6018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82213">
              <a:defRPr/>
            </a:pPr>
            <a:endParaRPr lang="cs-CZ" b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77F0F-9C0A-45F8-A7AE-EABCF9118898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19781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213">
              <a:defRPr/>
            </a:pPr>
            <a:endParaRPr lang="cs-CZ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77F0F-9C0A-45F8-A7AE-EABCF9118898}" type="slidenum">
              <a:rPr lang="cs-CZ" smtClean="0"/>
              <a:pPr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41508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82213"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77F0F-9C0A-45F8-A7AE-EABCF9118898}" type="slidenum">
              <a:rPr lang="cs-CZ" smtClean="0"/>
              <a:pPr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51869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82213"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77F0F-9C0A-45F8-A7AE-EABCF9118898}" type="slidenum">
              <a:rPr lang="cs-CZ" smtClean="0"/>
              <a:pPr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89846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82213"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77F0F-9C0A-45F8-A7AE-EABCF9118898}" type="slidenum">
              <a:rPr lang="cs-CZ" smtClean="0"/>
              <a:pPr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80773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82213"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77F0F-9C0A-45F8-A7AE-EABCF9118898}" type="slidenum">
              <a:rPr lang="cs-CZ" smtClean="0"/>
              <a:pPr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26215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213">
              <a:defRPr/>
            </a:pPr>
            <a:endParaRPr lang="cs-CZ" b="0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77F0F-9C0A-45F8-A7AE-EABCF9118898}" type="slidenum">
              <a:rPr lang="cs-CZ" smtClean="0"/>
              <a:pPr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832862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213">
              <a:defRPr/>
            </a:pPr>
            <a:endParaRPr lang="cs-CZ" b="0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77F0F-9C0A-45F8-A7AE-EABCF9118898}" type="slidenum">
              <a:rPr lang="cs-CZ" smtClean="0"/>
              <a:pPr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79328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213">
              <a:defRPr/>
            </a:pPr>
            <a:endParaRPr lang="cs-CZ" b="0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77F0F-9C0A-45F8-A7AE-EABCF9118898}" type="slidenum">
              <a:rPr lang="cs-CZ" smtClean="0"/>
              <a:pPr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91067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213"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77F0F-9C0A-45F8-A7AE-EABCF9118898}" type="slidenum">
              <a:rPr lang="cs-CZ" smtClean="0"/>
              <a:pPr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48355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213">
              <a:defRPr/>
            </a:pPr>
            <a:endParaRPr lang="cs-CZ" b="0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77F0F-9C0A-45F8-A7AE-EABCF9118898}" type="slidenum">
              <a:rPr lang="cs-CZ" smtClean="0"/>
              <a:pPr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69372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77F0F-9C0A-45F8-A7AE-EABCF9118898}" type="slidenum">
              <a:rPr lang="cs-CZ" smtClean="0"/>
              <a:pPr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4760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403648" y="4581128"/>
            <a:ext cx="7056784" cy="18002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spcBef>
                <a:spcPts val="1000"/>
              </a:spcBef>
              <a:spcAft>
                <a:spcPts val="1000"/>
              </a:spcAft>
              <a:buNone/>
              <a:defRPr sz="20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 smtClean="0"/>
              <a:t>autoři projektu</a:t>
            </a:r>
            <a:endParaRPr lang="cs-CZ" dirty="0"/>
          </a:p>
        </p:txBody>
      </p:sp>
      <p:sp>
        <p:nvSpPr>
          <p:cNvPr id="6" name="Nadpis 13"/>
          <p:cNvSpPr>
            <a:spLocks noGrp="1" noChangeAspect="1"/>
          </p:cNvSpPr>
          <p:nvPr>
            <p:ph type="title" hasCustomPrompt="1"/>
          </p:nvPr>
        </p:nvSpPr>
        <p:spPr>
          <a:xfrm>
            <a:off x="1403648" y="1988840"/>
            <a:ext cx="7283152" cy="1872208"/>
          </a:xfrm>
          <a:prstGeom prst="rect">
            <a:avLst/>
          </a:prstGeom>
        </p:spPr>
        <p:txBody>
          <a:bodyPr anchor="b"/>
          <a:lstStyle>
            <a:lvl1pPr algn="l">
              <a:defRPr b="1" baseline="0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 dirty="0" smtClean="0"/>
              <a:t>NÁZEV PREZENTACE</a:t>
            </a:r>
            <a:endParaRPr lang="cs-CZ" dirty="0"/>
          </a:p>
        </p:txBody>
      </p:sp>
      <p:sp>
        <p:nvSpPr>
          <p:cNvPr id="7" name="Podnadpis 2"/>
          <p:cNvSpPr txBox="1">
            <a:spLocks/>
          </p:cNvSpPr>
          <p:nvPr userDrawn="1"/>
        </p:nvSpPr>
        <p:spPr>
          <a:xfrm>
            <a:off x="1403648" y="3789040"/>
            <a:ext cx="7209184" cy="57606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cs-CZ" sz="2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MINISTERSTVO PRO MÍSTNÍ ROZVOJ ČR</a:t>
            </a:r>
          </a:p>
        </p:txBody>
      </p:sp>
      <p:pic>
        <p:nvPicPr>
          <p:cNvPr id="8" name="Obrázek 7" descr="mmr_cr_rgb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23528" y="692696"/>
            <a:ext cx="2565000" cy="56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nitřní list s 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395536" y="2060848"/>
            <a:ext cx="8291264" cy="43924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1000"/>
              </a:spcBef>
              <a:spcAft>
                <a:spcPts val="1000"/>
              </a:spcAft>
              <a:buFontTx/>
              <a:buNone/>
              <a:defRPr sz="2800">
                <a:latin typeface="Arial" pitchFamily="34" charset="0"/>
                <a:cs typeface="Arial" pitchFamily="34" charset="0"/>
              </a:defRPr>
            </a:lvl1pPr>
            <a:lvl2pPr algn="l">
              <a:buFontTx/>
              <a:buNone/>
              <a:defRPr sz="2400">
                <a:latin typeface="Arial" pitchFamily="34" charset="0"/>
                <a:cs typeface="Arial" pitchFamily="34" charset="0"/>
              </a:defRPr>
            </a:lvl2pPr>
            <a:lvl3pPr algn="l">
              <a:buFontTx/>
              <a:buNone/>
              <a:defRPr sz="2000">
                <a:latin typeface="Arial" pitchFamily="34" charset="0"/>
                <a:cs typeface="Arial" pitchFamily="34" charset="0"/>
              </a:defRPr>
            </a:lvl3pPr>
            <a:lvl4pPr algn="l">
              <a:buFontTx/>
              <a:buNone/>
              <a:defRPr sz="1800">
                <a:latin typeface="Arial" pitchFamily="34" charset="0"/>
                <a:cs typeface="Arial" pitchFamily="34" charset="0"/>
              </a:defRPr>
            </a:lvl4pPr>
            <a:lvl5pPr algn="l">
              <a:buFontTx/>
              <a:buNone/>
              <a:defRPr sz="1800">
                <a:latin typeface="Arial" pitchFamily="34" charset="0"/>
                <a:cs typeface="Arial" pitchFamily="34" charset="0"/>
              </a:defRPr>
            </a:lvl5pPr>
            <a:lvl6pPr>
              <a:buNone/>
              <a:defRPr/>
            </a:lvl6pPr>
          </a:lstStyle>
          <a:p>
            <a:pPr lvl="0"/>
            <a:r>
              <a:rPr lang="cs-CZ" dirty="0" smtClean="0"/>
              <a:t>Klepnutím vložíte text</a:t>
            </a:r>
          </a:p>
        </p:txBody>
      </p:sp>
      <p:sp>
        <p:nvSpPr>
          <p:cNvPr id="10" name="Nadpis 9"/>
          <p:cNvSpPr>
            <a:spLocks noGrp="1"/>
          </p:cNvSpPr>
          <p:nvPr>
            <p:ph type="title" hasCustomPrompt="1"/>
          </p:nvPr>
        </p:nvSpPr>
        <p:spPr>
          <a:xfrm>
            <a:off x="395536" y="1412776"/>
            <a:ext cx="8291264" cy="504056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00" b="1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 dirty="0" smtClean="0"/>
              <a:t>NADPIS</a:t>
            </a:r>
            <a:endParaRPr lang="cs-CZ" dirty="0"/>
          </a:p>
        </p:txBody>
      </p:sp>
      <p:pic>
        <p:nvPicPr>
          <p:cNvPr id="4" name="Obrázek 3" descr="mmr_cr_rgb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67544" y="620688"/>
            <a:ext cx="2016224" cy="4421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nitřní list bez nad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395536" y="1484784"/>
            <a:ext cx="8291264" cy="496855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spcBef>
                <a:spcPts val="1000"/>
              </a:spcBef>
              <a:spcAft>
                <a:spcPts val="1000"/>
              </a:spcAft>
              <a:buFontTx/>
              <a:buNone/>
              <a:defRPr sz="2800">
                <a:latin typeface="Arial" pitchFamily="34" charset="0"/>
                <a:cs typeface="Arial" pitchFamily="34" charset="0"/>
              </a:defRPr>
            </a:lvl1pPr>
            <a:lvl2pPr algn="l">
              <a:buFontTx/>
              <a:buNone/>
              <a:defRPr sz="2400">
                <a:latin typeface="Arial" pitchFamily="34" charset="0"/>
                <a:cs typeface="Arial" pitchFamily="34" charset="0"/>
              </a:defRPr>
            </a:lvl2pPr>
            <a:lvl3pPr algn="l">
              <a:buFontTx/>
              <a:buNone/>
              <a:defRPr sz="2000">
                <a:latin typeface="Arial" pitchFamily="34" charset="0"/>
                <a:cs typeface="Arial" pitchFamily="34" charset="0"/>
              </a:defRPr>
            </a:lvl3pPr>
            <a:lvl4pPr algn="l">
              <a:buFontTx/>
              <a:buNone/>
              <a:defRPr sz="1800">
                <a:latin typeface="Arial" pitchFamily="34" charset="0"/>
                <a:cs typeface="Arial" pitchFamily="34" charset="0"/>
              </a:defRPr>
            </a:lvl4pPr>
            <a:lvl5pPr algn="l">
              <a:buFontTx/>
              <a:buNone/>
              <a:defRPr sz="1800">
                <a:latin typeface="Arial" pitchFamily="34" charset="0"/>
                <a:cs typeface="Arial" pitchFamily="34" charset="0"/>
              </a:defRPr>
            </a:lvl5pPr>
            <a:lvl6pPr>
              <a:buNone/>
              <a:defRPr/>
            </a:lvl6pPr>
          </a:lstStyle>
          <a:p>
            <a:pPr lvl="0"/>
            <a:r>
              <a:rPr lang="cs-CZ" dirty="0" smtClean="0"/>
              <a:t>Klepnutím vložíte text</a:t>
            </a:r>
          </a:p>
        </p:txBody>
      </p:sp>
      <p:pic>
        <p:nvPicPr>
          <p:cNvPr id="3" name="Obrázek 2" descr="mmr_cr_rgb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67544" y="620688"/>
            <a:ext cx="2016224" cy="4421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nitřní list s odráž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/>
          <p:cNvSpPr>
            <a:spLocks noGrp="1"/>
          </p:cNvSpPr>
          <p:nvPr>
            <p:ph type="title" hasCustomPrompt="1"/>
          </p:nvPr>
        </p:nvSpPr>
        <p:spPr>
          <a:xfrm>
            <a:off x="395536" y="1412776"/>
            <a:ext cx="8291264" cy="504056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00" b="1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 dirty="0" smtClean="0"/>
              <a:t>NADPIS</a:t>
            </a:r>
            <a:endParaRPr lang="cs-CZ" dirty="0"/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467544" y="2060849"/>
            <a:ext cx="8229600" cy="439248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Wingdings" pitchFamily="2" charset="2"/>
              <a:buChar char="§"/>
              <a:defRPr/>
            </a:lvl1pPr>
            <a:lvl2pPr marL="742950" indent="-285750">
              <a:buClr>
                <a:schemeClr val="accent1"/>
              </a:buClr>
              <a:buFont typeface="Wingdings" pitchFamily="2" charset="2"/>
              <a:buChar char="§"/>
              <a:defRPr/>
            </a:lvl2pPr>
            <a:lvl3pPr marL="1143000" indent="-228600">
              <a:buClr>
                <a:schemeClr val="accent1"/>
              </a:buClr>
              <a:buFont typeface="Wingdings" pitchFamily="2" charset="2"/>
              <a:buChar char="§"/>
              <a:defRPr/>
            </a:lvl3pPr>
            <a:lvl4pPr marL="1600200" indent="-228600">
              <a:buClr>
                <a:schemeClr val="accent1"/>
              </a:buClr>
              <a:buFont typeface="Wingdings" pitchFamily="2" charset="2"/>
              <a:buChar char="§"/>
              <a:defRPr/>
            </a:lvl4pPr>
            <a:lvl5pPr marL="2057400" indent="-228600">
              <a:buClr>
                <a:schemeClr val="accent1"/>
              </a:buCl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pic>
        <p:nvPicPr>
          <p:cNvPr id="5" name="Obrázek 4" descr="mmr_cr_rgb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67544" y="620688"/>
            <a:ext cx="2016224" cy="44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94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 descr="podtisk_modry.emf"/>
          <p:cNvPicPr>
            <a:picLocks noChangeAspect="1"/>
          </p:cNvPicPr>
          <p:nvPr/>
        </p:nvPicPr>
        <p:blipFill>
          <a:blip r:embed="rId6" cstate="print"/>
          <a:srcRect l="17008" b="8622"/>
          <a:stretch>
            <a:fillRect/>
          </a:stretch>
        </p:blipFill>
        <p:spPr>
          <a:xfrm>
            <a:off x="2" y="1988841"/>
            <a:ext cx="7908545" cy="4869160"/>
          </a:xfrm>
          <a:prstGeom prst="rect">
            <a:avLst/>
          </a:prstGeom>
        </p:spPr>
      </p:pic>
      <p:sp>
        <p:nvSpPr>
          <p:cNvPr id="8" name="Obdélník 7"/>
          <p:cNvSpPr>
            <a:spLocks noChangeAspect="1"/>
          </p:cNvSpPr>
          <p:nvPr/>
        </p:nvSpPr>
        <p:spPr>
          <a:xfrm>
            <a:off x="0" y="1"/>
            <a:ext cx="9144000" cy="260648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noFill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0" y="260649"/>
            <a:ext cx="9144000" cy="144016"/>
          </a:xfrm>
          <a:prstGeom prst="rect">
            <a:avLst/>
          </a:prstGeom>
          <a:gradFill>
            <a:gsLst>
              <a:gs pos="0">
                <a:srgbClr val="000099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mr.cz/cs/Ministerstvo/Stavebni-pravo/Informace-Udalosti/Uzemni-planovani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irop.mmr.cz/cs/Vyzvy/Seznam/Vyzva-c-45-Podpora-porizovani-a-uplatnovani-dokume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Karel.Wirth@mmr.cz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nadpis 1"/>
          <p:cNvSpPr>
            <a:spLocks noGrp="1"/>
          </p:cNvSpPr>
          <p:nvPr>
            <p:ph type="subTitle" idx="1"/>
          </p:nvPr>
        </p:nvSpPr>
        <p:spPr>
          <a:xfrm>
            <a:off x="1403648" y="4293096"/>
            <a:ext cx="6408712" cy="2088232"/>
          </a:xfrm>
        </p:spPr>
        <p:txBody>
          <a:bodyPr/>
          <a:lstStyle/>
          <a:p>
            <a:endParaRPr lang="cs-CZ" dirty="0" smtClean="0"/>
          </a:p>
          <a:p>
            <a:endParaRPr lang="cs-CZ" dirty="0"/>
          </a:p>
          <a:p>
            <a:pPr>
              <a:spcBef>
                <a:spcPts val="0"/>
              </a:spcBef>
              <a:tabLst>
                <a:tab pos="2063750" algn="l"/>
              </a:tabLst>
            </a:pPr>
            <a:r>
              <a:rPr lang="cs-CZ" sz="1800" b="1" dirty="0" smtClean="0"/>
              <a:t>XXI. Konference pozemkových úprav</a:t>
            </a:r>
          </a:p>
          <a:p>
            <a:pPr>
              <a:spcBef>
                <a:spcPts val="0"/>
              </a:spcBef>
              <a:tabLst>
                <a:tab pos="2063750" algn="l"/>
              </a:tabLst>
            </a:pPr>
            <a:r>
              <a:rPr lang="cs-CZ" sz="1800" b="1" dirty="0" smtClean="0"/>
              <a:t>11. 4. </a:t>
            </a:r>
            <a:r>
              <a:rPr lang="cs-CZ" sz="1800" b="1" dirty="0"/>
              <a:t>2019, Hluboká nad Vltavou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cs-CZ" sz="1800" dirty="0" smtClean="0"/>
              <a:t>Ing. arch. Karel Wirth</a:t>
            </a:r>
            <a:endParaRPr lang="en-US" sz="1800" dirty="0" smtClean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403648" y="2204864"/>
            <a:ext cx="7283152" cy="1584176"/>
          </a:xfrm>
        </p:spPr>
        <p:txBody>
          <a:bodyPr/>
          <a:lstStyle/>
          <a:p>
            <a:r>
              <a:rPr lang="cs-CZ" dirty="0" smtClean="0"/>
              <a:t>Územní </a:t>
            </a:r>
            <a:r>
              <a:rPr lang="cs-CZ" dirty="0" smtClean="0"/>
              <a:t>studie krajiny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060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79512" y="1844824"/>
            <a:ext cx="8712968" cy="4752528"/>
          </a:xfrm>
        </p:spPr>
        <p:txBody>
          <a:bodyPr>
            <a:noAutofit/>
          </a:bodyPr>
          <a:lstStyle/>
          <a:p>
            <a:pPr algn="just">
              <a:spcBef>
                <a:spcPts val="600"/>
              </a:spcBef>
              <a:spcAft>
                <a:spcPts val="30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2000" b="1" dirty="0" smtClean="0"/>
              <a:t>Územně </a:t>
            </a:r>
            <a:r>
              <a:rPr lang="cs-CZ" sz="2000" b="1" dirty="0"/>
              <a:t>plánovací </a:t>
            </a:r>
            <a:r>
              <a:rPr lang="cs-CZ" sz="2000" b="1" dirty="0" smtClean="0"/>
              <a:t>podklady  (ÚPP)</a:t>
            </a:r>
            <a:endParaRPr lang="cs-CZ" sz="2000" b="1" dirty="0"/>
          </a:p>
          <a:p>
            <a:pPr lvl="1" algn="just">
              <a:spcBef>
                <a:spcPts val="600"/>
              </a:spcBef>
              <a:spcAft>
                <a:spcPts val="30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1800" dirty="0" smtClean="0"/>
              <a:t>Územně analytické podklady  (ÚAP)</a:t>
            </a:r>
            <a:endParaRPr lang="cs-CZ" sz="1800" dirty="0"/>
          </a:p>
          <a:p>
            <a:pPr lvl="1" algn="just">
              <a:spcBef>
                <a:spcPts val="600"/>
              </a:spcBef>
              <a:spcAft>
                <a:spcPts val="30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1800" b="1" dirty="0" smtClean="0">
                <a:solidFill>
                  <a:srgbClr val="00B050"/>
                </a:solidFill>
              </a:rPr>
              <a:t>ÚZEMNÍ STUDIE  (ÚS)</a:t>
            </a:r>
          </a:p>
          <a:p>
            <a:pPr algn="just">
              <a:spcBef>
                <a:spcPts val="600"/>
              </a:spcBef>
              <a:spcAft>
                <a:spcPts val="30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2000" b="1" dirty="0" smtClean="0"/>
              <a:t>Politika územního rozvoje (PÚR)</a:t>
            </a:r>
          </a:p>
          <a:p>
            <a:pPr algn="just">
              <a:spcBef>
                <a:spcPts val="600"/>
              </a:spcBef>
              <a:spcAft>
                <a:spcPts val="30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2000" b="1" dirty="0" smtClean="0"/>
              <a:t>Územně plánovací dokumentace  (ÚPD)</a:t>
            </a:r>
          </a:p>
          <a:p>
            <a:pPr lvl="1" algn="just">
              <a:spcBef>
                <a:spcPts val="600"/>
              </a:spcBef>
              <a:spcAft>
                <a:spcPts val="30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1800" dirty="0" smtClean="0"/>
              <a:t>Zásady územního rozvoje  (ZÚR)</a:t>
            </a:r>
          </a:p>
          <a:p>
            <a:pPr lvl="1" algn="just">
              <a:spcBef>
                <a:spcPts val="600"/>
              </a:spcBef>
              <a:spcAft>
                <a:spcPts val="30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1800" dirty="0" smtClean="0"/>
              <a:t>Územní plán  (ÚP)</a:t>
            </a:r>
          </a:p>
          <a:p>
            <a:pPr lvl="1" algn="just">
              <a:spcBef>
                <a:spcPts val="600"/>
              </a:spcBef>
              <a:spcAft>
                <a:spcPts val="30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1800" dirty="0" smtClean="0"/>
              <a:t>Regulační plán (RP)</a:t>
            </a:r>
          </a:p>
          <a:p>
            <a:pPr algn="just">
              <a:spcBef>
                <a:spcPts val="600"/>
              </a:spcBef>
              <a:spcAft>
                <a:spcPts val="30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2000" b="1" dirty="0" smtClean="0"/>
              <a:t>Vymezení zastavěného území </a:t>
            </a:r>
            <a:r>
              <a:rPr lang="cs-CZ" sz="2000" dirty="0" smtClean="0"/>
              <a:t>samostatným postupem</a:t>
            </a:r>
          </a:p>
          <a:p>
            <a:pPr algn="just">
              <a:spcBef>
                <a:spcPts val="600"/>
              </a:spcBef>
              <a:spcAft>
                <a:spcPts val="30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2000" b="1" dirty="0" smtClean="0"/>
              <a:t>Územní opatření  (ÚO)</a:t>
            </a:r>
          </a:p>
          <a:p>
            <a:pPr lvl="1" algn="just">
              <a:spcBef>
                <a:spcPts val="600"/>
              </a:spcBef>
              <a:spcAft>
                <a:spcPts val="30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1800" dirty="0" smtClean="0"/>
              <a:t>Územní opatření o stavební uzávěře  (</a:t>
            </a:r>
            <a:r>
              <a:rPr lang="cs-CZ" sz="1800" dirty="0" err="1" smtClean="0"/>
              <a:t>ÚOoSU</a:t>
            </a:r>
            <a:r>
              <a:rPr lang="cs-CZ" sz="1800" dirty="0" smtClean="0"/>
              <a:t>)</a:t>
            </a:r>
          </a:p>
          <a:p>
            <a:pPr lvl="1" algn="just">
              <a:spcBef>
                <a:spcPts val="600"/>
              </a:spcBef>
              <a:spcAft>
                <a:spcPts val="30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1800" dirty="0" smtClean="0"/>
              <a:t>Územní opatření o asanaci území  (</a:t>
            </a:r>
            <a:r>
              <a:rPr lang="cs-CZ" sz="1800" dirty="0" err="1" smtClean="0"/>
              <a:t>ÚOoAÚ</a:t>
            </a:r>
            <a:r>
              <a:rPr lang="cs-CZ" sz="1600" dirty="0" smtClean="0"/>
              <a:t>)</a:t>
            </a:r>
            <a:endParaRPr lang="cs-CZ" sz="2000" dirty="0" smtClean="0"/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endParaRPr lang="cs-CZ" sz="2000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51520" y="1196752"/>
            <a:ext cx="8892480" cy="504056"/>
          </a:xfrm>
        </p:spPr>
        <p:txBody>
          <a:bodyPr/>
          <a:lstStyle/>
          <a:p>
            <a:r>
              <a:rPr lang="cs-CZ" dirty="0" smtClean="0"/>
              <a:t>Nástroje územního plánování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5128853" y="686162"/>
            <a:ext cx="364715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sz="1300" b="1" dirty="0" smtClean="0">
                <a:solidFill>
                  <a:srgbClr val="00AF3F"/>
                </a:solidFill>
              </a:rPr>
              <a:t>Územní studie krajiny – XXI. Konference PÚ</a:t>
            </a:r>
            <a:endParaRPr lang="cs-CZ" sz="1300" b="1" dirty="0">
              <a:solidFill>
                <a:srgbClr val="00AF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59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251520" y="1844824"/>
            <a:ext cx="5328592" cy="4752528"/>
          </a:xfrm>
        </p:spPr>
        <p:txBody>
          <a:bodyPr>
            <a:noAutofit/>
          </a:bodyPr>
          <a:lstStyle/>
          <a:p>
            <a:pPr marL="173038" indent="-173038" algn="just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2000" dirty="0" smtClean="0"/>
              <a:t>Jde o územní studii ve smyslu § 25 a 30 SZ</a:t>
            </a:r>
          </a:p>
          <a:p>
            <a:pPr marL="915988" lvl="1" indent="-173038" algn="just">
              <a:spcBef>
                <a:spcPts val="0"/>
              </a:spcBef>
              <a:spcAft>
                <a:spcPts val="60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en-US" sz="1600" dirty="0" err="1" smtClean="0"/>
              <a:t>nen</a:t>
            </a:r>
            <a:r>
              <a:rPr lang="cs-CZ" sz="1600" dirty="0" smtClean="0"/>
              <a:t>í závazná</a:t>
            </a:r>
          </a:p>
          <a:p>
            <a:pPr marL="915988" lvl="1" indent="-173038" algn="just">
              <a:spcBef>
                <a:spcPts val="0"/>
              </a:spcBef>
              <a:spcAft>
                <a:spcPts val="60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1600" dirty="0" smtClean="0"/>
              <a:t>(podklad pro politiku územního rozvoje)</a:t>
            </a:r>
          </a:p>
          <a:p>
            <a:pPr marL="915988" lvl="1" indent="-173038" algn="just">
              <a:spcBef>
                <a:spcPts val="0"/>
              </a:spcBef>
              <a:spcAft>
                <a:spcPts val="60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1600" dirty="0" smtClean="0"/>
              <a:t>podklad pro pořizování územně plánovací dokumentace a jejích změn</a:t>
            </a:r>
          </a:p>
          <a:p>
            <a:pPr marL="915988" lvl="1" indent="-173038" algn="just">
              <a:spcBef>
                <a:spcPts val="0"/>
              </a:spcBef>
              <a:spcAft>
                <a:spcPts val="60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1600" dirty="0" smtClean="0"/>
              <a:t>podklad pro rozhodování v území</a:t>
            </a:r>
          </a:p>
          <a:p>
            <a:pPr marL="915988" lvl="1" indent="-173038" algn="just">
              <a:spcBef>
                <a:spcPts val="0"/>
              </a:spcBef>
              <a:spcAft>
                <a:spcPts val="60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1600" dirty="0" smtClean="0"/>
              <a:t>zadání ÚSK připraví a hotovou ÚSK schválí orgán územního plánování (viz § 30 SZ)</a:t>
            </a:r>
          </a:p>
          <a:p>
            <a:pPr marL="173038" indent="-173038" algn="just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2000" dirty="0" smtClean="0"/>
              <a:t>ÚSK </a:t>
            </a:r>
            <a:r>
              <a:rPr lang="cs-CZ" sz="2000" b="1" dirty="0" smtClean="0"/>
              <a:t>pro celý správní obvod obce s rozšířenou působností </a:t>
            </a:r>
            <a:r>
              <a:rPr lang="cs-CZ" sz="2000" dirty="0" smtClean="0"/>
              <a:t>podpořeny z IROP</a:t>
            </a:r>
          </a:p>
          <a:p>
            <a:pPr marL="173038" indent="-173038" algn="just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2000" dirty="0" smtClean="0"/>
              <a:t>Společný metodický pokyn MMR a MŽP      z února 2016 - k dispozici na webu MMR, MŽP, ÚÚR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150000"/>
            </a:pPr>
            <a:r>
              <a:rPr lang="cs-CZ" sz="900" dirty="0" smtClean="0"/>
              <a:t>http</a:t>
            </a:r>
            <a:r>
              <a:rPr lang="cs-CZ" sz="900" dirty="0"/>
              <a:t>://</a:t>
            </a:r>
            <a:r>
              <a:rPr lang="cs-CZ" sz="900" dirty="0" smtClean="0"/>
              <a:t>www.mmr.cz/cs/Uzemni-a-bytova-politika/Uzemni-planovani-a-stavebni-rad/Stanoviska-a-metodiky/Stanoviska-odboru-uzemniho-planovani-MMR/3-Uzemne-planovaci-podklady-a-jejich-aktualizace/Metodicky-pokyn-Zadani-uzemni-studie-krajiny-pro-spravni-obvod-obce-s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endParaRPr lang="cs-CZ" sz="2000" dirty="0" smtClean="0"/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endParaRPr lang="cs-CZ" sz="2000" dirty="0" smtClean="0"/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endParaRPr lang="cs-CZ" sz="2000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51520" y="1196752"/>
            <a:ext cx="8892480" cy="504056"/>
          </a:xfrm>
        </p:spPr>
        <p:txBody>
          <a:bodyPr/>
          <a:lstStyle/>
          <a:p>
            <a:r>
              <a:rPr lang="cs-CZ" dirty="0" smtClean="0"/>
              <a:t>Územní studie krajiny (ÚSK)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896890"/>
            <a:ext cx="3323022" cy="470046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" name="TextovéPole 5"/>
          <p:cNvSpPr txBox="1"/>
          <p:nvPr/>
        </p:nvSpPr>
        <p:spPr>
          <a:xfrm>
            <a:off x="5128853" y="686162"/>
            <a:ext cx="364715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sz="1300" b="1" dirty="0" smtClean="0">
                <a:solidFill>
                  <a:srgbClr val="00AF3F"/>
                </a:solidFill>
              </a:rPr>
              <a:t>Územní studie krajiny – XXI. Konference PÚ</a:t>
            </a:r>
            <a:endParaRPr lang="cs-CZ" sz="1300" b="1" dirty="0">
              <a:solidFill>
                <a:srgbClr val="00AF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15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79512" y="1844824"/>
            <a:ext cx="8712968" cy="4752528"/>
          </a:xfrm>
        </p:spPr>
        <p:txBody>
          <a:bodyPr>
            <a:noAutofit/>
          </a:bodyPr>
          <a:lstStyle/>
          <a:p>
            <a:pPr marL="457200" indent="-361950">
              <a:spcBef>
                <a:spcPts val="0"/>
              </a:spcBef>
              <a:spcAft>
                <a:spcPts val="400"/>
              </a:spcAft>
              <a:buClr>
                <a:srgbClr val="000099"/>
              </a:buClr>
              <a:buSzPct val="150000"/>
              <a:buFont typeface="Wingdings" panose="05000000000000000000" pitchFamily="2" charset="2"/>
              <a:buChar char="§"/>
            </a:pPr>
            <a:r>
              <a:rPr lang="cs-CZ" sz="2000" b="1" dirty="0" smtClean="0"/>
              <a:t>Podklad </a:t>
            </a:r>
            <a:r>
              <a:rPr lang="cs-CZ" sz="2000" b="1" dirty="0"/>
              <a:t>pro řešení </a:t>
            </a:r>
            <a:r>
              <a:rPr lang="cs-CZ" sz="2000" b="1" dirty="0" smtClean="0"/>
              <a:t>krajiny </a:t>
            </a:r>
            <a:r>
              <a:rPr lang="cs-CZ" sz="2000" b="1" dirty="0"/>
              <a:t>v </a:t>
            </a:r>
            <a:r>
              <a:rPr lang="cs-CZ" sz="2000" b="1" dirty="0" smtClean="0"/>
              <a:t>územních plánech a jejich změnách</a:t>
            </a:r>
          </a:p>
          <a:p>
            <a:pPr marL="457200" indent="-361950">
              <a:spcBef>
                <a:spcPts val="0"/>
              </a:spcBef>
              <a:spcAft>
                <a:spcPts val="400"/>
              </a:spcAft>
              <a:buClr>
                <a:srgbClr val="000099"/>
              </a:buClr>
              <a:buSzPct val="150000"/>
              <a:buFont typeface="Wingdings" panose="05000000000000000000" pitchFamily="2" charset="2"/>
              <a:buChar char="§"/>
            </a:pPr>
            <a:r>
              <a:rPr lang="cs-CZ" sz="2000" b="1" dirty="0" smtClean="0"/>
              <a:t>Potřeba řešit neuspokojivý stav krajiny z hlediska vodního režimu, biodiverzity aj., a to i v souvislosti s klimatickou změnou</a:t>
            </a:r>
          </a:p>
          <a:p>
            <a:pPr marL="457200" indent="-361950">
              <a:spcBef>
                <a:spcPts val="0"/>
              </a:spcBef>
              <a:spcAft>
                <a:spcPts val="400"/>
              </a:spcAft>
              <a:buClr>
                <a:srgbClr val="000099"/>
              </a:buClr>
              <a:buSzPct val="150000"/>
              <a:buFont typeface="Wingdings" panose="05000000000000000000" pitchFamily="2" charset="2"/>
              <a:buChar char="§"/>
            </a:pPr>
            <a:r>
              <a:rPr lang="cs-CZ" sz="2000" dirty="0"/>
              <a:t>Zohlednit souvislosti širšího území (ne jen 1 obec</a:t>
            </a:r>
            <a:r>
              <a:rPr lang="cs-CZ" sz="2000" dirty="0" smtClean="0"/>
              <a:t>)</a:t>
            </a:r>
          </a:p>
          <a:p>
            <a:pPr marL="457200" indent="-361950">
              <a:spcBef>
                <a:spcPts val="0"/>
              </a:spcBef>
              <a:spcAft>
                <a:spcPts val="400"/>
              </a:spcAft>
              <a:buClr>
                <a:srgbClr val="000099"/>
              </a:buClr>
              <a:buSzPct val="150000"/>
              <a:buFont typeface="Wingdings" panose="05000000000000000000" pitchFamily="2" charset="2"/>
              <a:buChar char="§"/>
            </a:pPr>
            <a:r>
              <a:rPr lang="cs-CZ" sz="2000" dirty="0" smtClean="0"/>
              <a:t>Holistický přístup – zapojit více profesí, ne jen urbanistu</a:t>
            </a:r>
            <a:endParaRPr lang="cs-CZ" sz="2000" dirty="0"/>
          </a:p>
          <a:p>
            <a:pPr marL="457200" indent="-361950">
              <a:spcBef>
                <a:spcPts val="0"/>
              </a:spcBef>
              <a:spcAft>
                <a:spcPts val="400"/>
              </a:spcAft>
              <a:buClr>
                <a:srgbClr val="000099"/>
              </a:buClr>
              <a:buSzPct val="150000"/>
              <a:buFont typeface="Wingdings" panose="05000000000000000000" pitchFamily="2" charset="2"/>
              <a:buChar char="§"/>
            </a:pPr>
            <a:r>
              <a:rPr lang="cs-CZ" sz="2000" dirty="0"/>
              <a:t>Platforma pro více úseků veřejné správy </a:t>
            </a:r>
            <a:r>
              <a:rPr lang="cs-CZ" sz="2000" dirty="0" smtClean="0"/>
              <a:t>– koordinace</a:t>
            </a:r>
          </a:p>
          <a:p>
            <a:pPr marL="95250">
              <a:spcBef>
                <a:spcPts val="0"/>
              </a:spcBef>
              <a:spcAft>
                <a:spcPts val="400"/>
              </a:spcAft>
              <a:buClr>
                <a:srgbClr val="000099"/>
              </a:buClr>
              <a:buSzPct val="150000"/>
            </a:pPr>
            <a:r>
              <a:rPr lang="cs-CZ" sz="2000" dirty="0" smtClean="0"/>
              <a:t>Ale rovněž také:</a:t>
            </a:r>
          </a:p>
          <a:p>
            <a:pPr marL="457200" indent="-361950">
              <a:spcBef>
                <a:spcPts val="0"/>
              </a:spcBef>
              <a:spcAft>
                <a:spcPts val="400"/>
              </a:spcAft>
              <a:buClr>
                <a:srgbClr val="000099"/>
              </a:buClr>
              <a:buSzPct val="150000"/>
              <a:buFont typeface="Wingdings" panose="05000000000000000000" pitchFamily="2" charset="2"/>
              <a:buChar char="§"/>
            </a:pPr>
            <a:r>
              <a:rPr lang="cs-CZ" sz="2000" dirty="0" smtClean="0"/>
              <a:t>Podklad </a:t>
            </a:r>
            <a:r>
              <a:rPr lang="cs-CZ" sz="2000" dirty="0"/>
              <a:t>pro doplnění územně analytických pokladů (ÚAP)</a:t>
            </a:r>
          </a:p>
          <a:p>
            <a:pPr marL="457200" indent="-361950">
              <a:spcBef>
                <a:spcPts val="0"/>
              </a:spcBef>
              <a:spcAft>
                <a:spcPts val="400"/>
              </a:spcAft>
              <a:buClr>
                <a:srgbClr val="000099"/>
              </a:buClr>
              <a:buSzPct val="150000"/>
              <a:buFont typeface="Wingdings" panose="05000000000000000000" pitchFamily="2" charset="2"/>
              <a:buChar char="§"/>
            </a:pPr>
            <a:r>
              <a:rPr lang="cs-CZ" sz="2000" dirty="0"/>
              <a:t>Podklad pro aktualizaci zásad územního rozvoje (ZÚR), zejména pro zpřesnění vymezení krajin </a:t>
            </a:r>
            <a:r>
              <a:rPr lang="cs-CZ" sz="1600" dirty="0"/>
              <a:t>(dříve typů krajin) </a:t>
            </a:r>
            <a:r>
              <a:rPr lang="cs-CZ" sz="2000" dirty="0"/>
              <a:t>a jejich cílových kvalit </a:t>
            </a:r>
            <a:r>
              <a:rPr lang="cs-CZ" sz="1600" dirty="0"/>
              <a:t>(</a:t>
            </a:r>
            <a:r>
              <a:rPr lang="cs-CZ" sz="1600" dirty="0" err="1"/>
              <a:t>dřive</a:t>
            </a:r>
            <a:r>
              <a:rPr lang="cs-CZ" sz="1600" dirty="0"/>
              <a:t> cílových charakteristik)</a:t>
            </a:r>
          </a:p>
          <a:p>
            <a:pPr marL="457200" indent="-361950">
              <a:spcBef>
                <a:spcPts val="0"/>
              </a:spcBef>
              <a:spcAft>
                <a:spcPts val="400"/>
              </a:spcAft>
              <a:buClr>
                <a:srgbClr val="000099"/>
              </a:buClr>
              <a:buSzPct val="150000"/>
              <a:buFont typeface="Wingdings" panose="05000000000000000000" pitchFamily="2" charset="2"/>
              <a:buChar char="§"/>
            </a:pPr>
            <a:r>
              <a:rPr lang="cs-CZ" sz="2000" b="1" dirty="0" smtClean="0"/>
              <a:t>Podklad pro rozhodování v území</a:t>
            </a:r>
          </a:p>
          <a:p>
            <a:pPr marL="457200" indent="-361950">
              <a:spcBef>
                <a:spcPts val="0"/>
              </a:spcBef>
              <a:spcAft>
                <a:spcPts val="400"/>
              </a:spcAft>
              <a:buClr>
                <a:srgbClr val="000099"/>
              </a:buClr>
              <a:buSzPct val="150000"/>
              <a:buFont typeface="Wingdings" panose="05000000000000000000" pitchFamily="2" charset="2"/>
              <a:buChar char="§"/>
            </a:pPr>
            <a:r>
              <a:rPr lang="cs-CZ" sz="2000" b="1" dirty="0" smtClean="0"/>
              <a:t>Podklad </a:t>
            </a:r>
            <a:r>
              <a:rPr lang="cs-CZ" sz="2000" b="1" dirty="0"/>
              <a:t>pro další koncepční a realizační </a:t>
            </a:r>
            <a:r>
              <a:rPr lang="cs-CZ" sz="2000" b="1" dirty="0" smtClean="0"/>
              <a:t>činnost – obce, pozemkové úřady, orgány ochrany přírody, hospodařící subjekty…</a:t>
            </a:r>
            <a:endParaRPr lang="cs-CZ" sz="2000" b="1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51520" y="1196752"/>
            <a:ext cx="8892480" cy="504056"/>
          </a:xfrm>
        </p:spPr>
        <p:txBody>
          <a:bodyPr/>
          <a:lstStyle/>
          <a:p>
            <a:r>
              <a:rPr lang="cs-CZ" dirty="0" smtClean="0"/>
              <a:t>Základní důvody pro pořízení ÚSK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5128853" y="686162"/>
            <a:ext cx="364715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sz="1300" b="1" dirty="0" smtClean="0">
                <a:solidFill>
                  <a:srgbClr val="00AF3F"/>
                </a:solidFill>
              </a:rPr>
              <a:t>Územní studie krajiny – XXI. Konference PÚ</a:t>
            </a:r>
            <a:endParaRPr lang="cs-CZ" sz="1300" b="1" dirty="0">
              <a:solidFill>
                <a:srgbClr val="00AF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50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79512" y="2420888"/>
            <a:ext cx="8712968" cy="4176464"/>
          </a:xfrm>
        </p:spPr>
        <p:txBody>
          <a:bodyPr>
            <a:noAutofit/>
          </a:bodyPr>
          <a:lstStyle/>
          <a:p>
            <a:pPr marL="457200" indent="-361950">
              <a:spcBef>
                <a:spcPts val="0"/>
              </a:spcBef>
              <a:spcAft>
                <a:spcPts val="400"/>
              </a:spcAft>
              <a:buClr>
                <a:srgbClr val="000099"/>
              </a:buClr>
              <a:buSzPct val="150000"/>
              <a:buFont typeface="Wingdings" panose="05000000000000000000" pitchFamily="2" charset="2"/>
              <a:buChar char="§"/>
            </a:pPr>
            <a:r>
              <a:rPr lang="cs-CZ" sz="2000" dirty="0" smtClean="0"/>
              <a:t>§ 25 SZ: Územně plánovací podklady tvoří územně analytické podklady, které zjišťují a vyhodnocují stav a vývoj území a </a:t>
            </a:r>
            <a:r>
              <a:rPr lang="cs-CZ" sz="2000" b="1" dirty="0" smtClean="0"/>
              <a:t>územní studie</a:t>
            </a:r>
            <a:r>
              <a:rPr lang="cs-CZ" sz="2000" dirty="0" smtClean="0"/>
              <a:t>, které ověřují možnosti a podmínky změn v území; </a:t>
            </a:r>
            <a:r>
              <a:rPr lang="cs-CZ" sz="2000" b="1" dirty="0" smtClean="0"/>
              <a:t>slouží jako podklad </a:t>
            </a:r>
            <a:r>
              <a:rPr lang="cs-CZ" sz="2000" dirty="0" smtClean="0"/>
              <a:t>k pořizování politiky územního rozvoje, územně plánovací dokumentace, jejich změně a </a:t>
            </a:r>
            <a:r>
              <a:rPr lang="cs-CZ" sz="2000" b="1" dirty="0" smtClean="0"/>
              <a:t>pro rozhodování v území.</a:t>
            </a:r>
          </a:p>
          <a:p>
            <a:pPr marL="457200" indent="-361950">
              <a:spcBef>
                <a:spcPts val="0"/>
              </a:spcBef>
              <a:spcAft>
                <a:spcPts val="400"/>
              </a:spcAft>
              <a:buClr>
                <a:srgbClr val="000099"/>
              </a:buClr>
              <a:buSzPct val="150000"/>
              <a:buFont typeface="Wingdings" panose="05000000000000000000" pitchFamily="2" charset="2"/>
              <a:buChar char="§"/>
            </a:pPr>
            <a:endParaRPr lang="cs-CZ" sz="2000" dirty="0" smtClean="0"/>
          </a:p>
          <a:p>
            <a:pPr marL="457200" indent="-361950">
              <a:spcBef>
                <a:spcPts val="0"/>
              </a:spcBef>
              <a:spcAft>
                <a:spcPts val="400"/>
              </a:spcAft>
              <a:buClr>
                <a:srgbClr val="000099"/>
              </a:buClr>
              <a:buSzPct val="150000"/>
              <a:buFont typeface="Wingdings" panose="05000000000000000000" pitchFamily="2" charset="2"/>
              <a:buChar char="§"/>
            </a:pPr>
            <a:r>
              <a:rPr lang="cs-CZ" sz="2000" dirty="0" smtClean="0"/>
              <a:t>§ 19 písm. c) z. o PÚ: Státní pozemkový úřad </a:t>
            </a:r>
            <a:r>
              <a:rPr lang="cs-CZ" sz="2000" b="1" dirty="0" smtClean="0"/>
              <a:t>koordinuje v součinnosti s orgány územního plánování</a:t>
            </a:r>
            <a:r>
              <a:rPr lang="cs-CZ" sz="2000" dirty="0" smtClean="0"/>
              <a:t> a s dalšími orgány podle § 6 odst. 6 </a:t>
            </a:r>
            <a:r>
              <a:rPr lang="en-US" sz="2000" dirty="0" smtClean="0"/>
              <a:t>[</a:t>
            </a:r>
            <a:r>
              <a:rPr lang="cs-CZ" sz="2000" dirty="0" smtClean="0"/>
              <a:t>z</a:t>
            </a:r>
            <a:r>
              <a:rPr lang="en-US" sz="2000" dirty="0" smtClean="0"/>
              <a:t>. o P</a:t>
            </a:r>
            <a:r>
              <a:rPr lang="cs-CZ" sz="2000" dirty="0" smtClean="0"/>
              <a:t>Ú</a:t>
            </a:r>
            <a:r>
              <a:rPr lang="en-US" sz="2000" dirty="0" smtClean="0"/>
              <a:t>]</a:t>
            </a:r>
            <a:r>
              <a:rPr lang="cs-CZ" sz="2000" dirty="0" smtClean="0"/>
              <a:t> </a:t>
            </a:r>
            <a:r>
              <a:rPr lang="cs-CZ" sz="2000" b="1" dirty="0" smtClean="0"/>
              <a:t>vazbu návrhů pozemkových úprav </a:t>
            </a:r>
            <a:r>
              <a:rPr lang="cs-CZ" sz="2000" dirty="0" smtClean="0"/>
              <a:t>na sídelní struktury a územně plánovací dokumentaci </a:t>
            </a:r>
            <a:r>
              <a:rPr lang="cs-CZ" sz="2000" b="1" dirty="0" smtClean="0"/>
              <a:t>a tvorbu a ochranu </a:t>
            </a:r>
            <a:r>
              <a:rPr lang="cs-CZ" sz="2000" dirty="0" smtClean="0"/>
              <a:t>životního prostředí a </a:t>
            </a:r>
            <a:r>
              <a:rPr lang="cs-CZ" sz="2000" b="1" dirty="0" smtClean="0"/>
              <a:t>krajiny</a:t>
            </a:r>
            <a:r>
              <a:rPr lang="cs-CZ" sz="2000" dirty="0" smtClean="0"/>
              <a:t>; uplatňuje stanoviska k územním plánům a regulačním plánům.</a:t>
            </a:r>
            <a:endParaRPr lang="cs-CZ" sz="2000" b="1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51520" y="1196752"/>
            <a:ext cx="8892480" cy="504056"/>
          </a:xfrm>
        </p:spPr>
        <p:txBody>
          <a:bodyPr/>
          <a:lstStyle/>
          <a:p>
            <a:r>
              <a:rPr lang="cs-CZ" dirty="0" smtClean="0"/>
              <a:t>ÚSK jako podklad pro pozemkovou úpravu (PÚ)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5128853" y="686162"/>
            <a:ext cx="364715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sz="1300" b="1" dirty="0" smtClean="0">
                <a:solidFill>
                  <a:srgbClr val="00AF3F"/>
                </a:solidFill>
              </a:rPr>
              <a:t>Územní studie krajiny – XXI. Konference PÚ</a:t>
            </a:r>
            <a:endParaRPr lang="cs-CZ" sz="1300" b="1" dirty="0">
              <a:solidFill>
                <a:srgbClr val="00AF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99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1196752"/>
            <a:ext cx="8291264" cy="504056"/>
          </a:xfrm>
        </p:spPr>
        <p:txBody>
          <a:bodyPr/>
          <a:lstStyle/>
          <a:p>
            <a:r>
              <a:rPr lang="cs-CZ" dirty="0" smtClean="0"/>
              <a:t>Závaznost ÚSK 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0"/>
          </p:nvPr>
        </p:nvSpPr>
        <p:spPr>
          <a:xfrm>
            <a:off x="251520" y="1844824"/>
            <a:ext cx="8424936" cy="4392488"/>
          </a:xfrm>
        </p:spPr>
        <p:txBody>
          <a:bodyPr/>
          <a:lstStyle/>
          <a:p>
            <a:pPr>
              <a:buSzPct val="150000"/>
            </a:pPr>
            <a:r>
              <a:rPr lang="cs-CZ" sz="2000" dirty="0" smtClean="0"/>
              <a:t>ÚSK je územní studií, územní studie je druhem územně plánovacího </a:t>
            </a:r>
            <a:r>
              <a:rPr lang="cs-CZ" sz="2000" b="1" dirty="0" smtClean="0"/>
              <a:t>podkladu</a:t>
            </a:r>
            <a:r>
              <a:rPr lang="cs-CZ" sz="2000" dirty="0" smtClean="0"/>
              <a:t> a </a:t>
            </a:r>
            <a:r>
              <a:rPr lang="cs-CZ" sz="2000" b="1" dirty="0" smtClean="0"/>
              <a:t>není závazná </a:t>
            </a:r>
            <a:r>
              <a:rPr lang="cs-CZ" sz="2000" dirty="0" smtClean="0"/>
              <a:t>(viz § 50 SŘ – podklad </a:t>
            </a:r>
            <a:r>
              <a:rPr lang="cs-CZ" sz="2000" dirty="0"/>
              <a:t>≠ závazný </a:t>
            </a:r>
            <a:r>
              <a:rPr lang="en-US" sz="2000" dirty="0" err="1" smtClean="0"/>
              <a:t>podklad</a:t>
            </a:r>
            <a:r>
              <a:rPr lang="cs-CZ" sz="2000" dirty="0"/>
              <a:t>)</a:t>
            </a:r>
            <a:endParaRPr lang="cs-CZ" sz="2000" b="1" dirty="0" smtClean="0"/>
          </a:p>
          <a:p>
            <a:pPr>
              <a:buSzPct val="150000"/>
            </a:pPr>
            <a:endParaRPr lang="cs-CZ" sz="2000" dirty="0" smtClean="0"/>
          </a:p>
          <a:p>
            <a:pPr>
              <a:buSzPct val="150000"/>
            </a:pPr>
            <a:r>
              <a:rPr lang="cs-CZ" sz="2000" dirty="0" smtClean="0"/>
              <a:t>Nicméně </a:t>
            </a:r>
            <a:r>
              <a:rPr lang="cs-CZ" sz="2000" b="1" dirty="0" smtClean="0"/>
              <a:t>je třeba ji zohlednit </a:t>
            </a:r>
            <a:r>
              <a:rPr lang="cs-CZ" sz="2000" dirty="0" smtClean="0"/>
              <a:t>(viz § 25 SZ –</a:t>
            </a:r>
            <a:r>
              <a:rPr lang="cs-CZ" sz="2000" b="1" dirty="0" smtClean="0"/>
              <a:t> je podkladem </a:t>
            </a:r>
            <a:r>
              <a:rPr lang="cs-CZ" sz="2000" dirty="0" smtClean="0"/>
              <a:t>pro ÚPD a </a:t>
            </a:r>
            <a:r>
              <a:rPr lang="cs-CZ" sz="2000" b="1" dirty="0" smtClean="0"/>
              <a:t>pro rozhodování v území</a:t>
            </a:r>
            <a:r>
              <a:rPr lang="cs-CZ" sz="2000" dirty="0" smtClean="0"/>
              <a:t>), v případě přijetí odchylného řešení přesvědčivě </a:t>
            </a:r>
            <a:r>
              <a:rPr lang="cs-CZ" sz="2000" b="1" dirty="0" smtClean="0"/>
              <a:t>zdůvodnit</a:t>
            </a:r>
            <a:r>
              <a:rPr lang="cs-CZ" sz="2000" dirty="0" smtClean="0"/>
              <a:t>, proč nebylo použito řešení z územní studie</a:t>
            </a:r>
          </a:p>
          <a:p>
            <a:pPr>
              <a:buSzPct val="150000"/>
            </a:pPr>
            <a:endParaRPr lang="cs-CZ" sz="2000" dirty="0" smtClean="0"/>
          </a:p>
          <a:p>
            <a:pPr>
              <a:buSzPct val="150000"/>
            </a:pPr>
            <a:r>
              <a:rPr lang="cs-CZ" sz="2000" b="1" dirty="0" smtClean="0"/>
              <a:t>Typické důvody pro odchylné řešení:</a:t>
            </a:r>
          </a:p>
          <a:p>
            <a:pPr lvl="1">
              <a:buSzPct val="150000"/>
            </a:pPr>
            <a:r>
              <a:rPr lang="cs-CZ" sz="2000" b="1" dirty="0" smtClean="0"/>
              <a:t>Nalezení srovnatelného nebo lepšího řešení </a:t>
            </a:r>
            <a:r>
              <a:rPr lang="cs-CZ" sz="2000" dirty="0" smtClean="0"/>
              <a:t>projektantem (územního plánu, pozemkové úpravy, stavby…)</a:t>
            </a:r>
            <a:endParaRPr lang="cs-CZ" sz="1600" dirty="0" smtClean="0"/>
          </a:p>
          <a:p>
            <a:pPr lvl="1">
              <a:buSzPct val="150000"/>
            </a:pPr>
            <a:r>
              <a:rPr lang="cs-CZ" sz="2000" dirty="0" smtClean="0"/>
              <a:t>Změna podmínek v území, např. </a:t>
            </a:r>
            <a:r>
              <a:rPr lang="cs-CZ" sz="2000" b="1" dirty="0" smtClean="0"/>
              <a:t>podrobnější podklady</a:t>
            </a:r>
            <a:r>
              <a:rPr lang="cs-CZ" sz="2000" dirty="0" smtClean="0"/>
              <a:t>, z nichž vyplývá nevhodnost řešení dle ÚSK a naopak případně vhodnost jiného řešení</a:t>
            </a:r>
            <a:endParaRPr lang="cs-CZ" sz="1600" dirty="0" smtClean="0"/>
          </a:p>
        </p:txBody>
      </p:sp>
      <p:sp>
        <p:nvSpPr>
          <p:cNvPr id="6" name="TextovéPole 5"/>
          <p:cNvSpPr txBox="1"/>
          <p:nvPr/>
        </p:nvSpPr>
        <p:spPr>
          <a:xfrm>
            <a:off x="5128853" y="686162"/>
            <a:ext cx="364715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sz="1300" b="1" dirty="0" smtClean="0">
                <a:solidFill>
                  <a:srgbClr val="00AF3F"/>
                </a:solidFill>
              </a:rPr>
              <a:t>Územní studie krajiny – XXI. Konference PÚ</a:t>
            </a:r>
            <a:endParaRPr lang="cs-CZ" sz="1300" b="1" dirty="0">
              <a:solidFill>
                <a:srgbClr val="00AF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30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19" y="1196752"/>
            <a:ext cx="8892481" cy="504056"/>
          </a:xfrm>
        </p:spPr>
        <p:txBody>
          <a:bodyPr/>
          <a:lstStyle/>
          <a:p>
            <a:r>
              <a:rPr lang="cs-CZ" dirty="0" smtClean="0"/>
              <a:t>Dokončená ÚSK a pořízení PÚ – interakce s orgánem územního plánování 1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0"/>
          </p:nvPr>
        </p:nvSpPr>
        <p:spPr>
          <a:xfrm>
            <a:off x="251520" y="2276872"/>
            <a:ext cx="8712968" cy="3960440"/>
          </a:xfrm>
        </p:spPr>
        <p:txBody>
          <a:bodyPr/>
          <a:lstStyle/>
          <a:p>
            <a:pPr marL="0" indent="0">
              <a:buSzPct val="150000"/>
              <a:buNone/>
            </a:pPr>
            <a:r>
              <a:rPr lang="cs-CZ" sz="2000" b="1" dirty="0" smtClean="0"/>
              <a:t>Přípravná fáze</a:t>
            </a:r>
          </a:p>
          <a:p>
            <a:pPr>
              <a:buSzPct val="150000"/>
            </a:pPr>
            <a:r>
              <a:rPr lang="cs-CZ" sz="2000" dirty="0" smtClean="0"/>
              <a:t>Pozemkový úřad se seznámí s platnou územně plánovací dokumentací a územně plánovacími podklady, tedy i s ÚSK</a:t>
            </a:r>
          </a:p>
          <a:p>
            <a:pPr marL="0" indent="0">
              <a:buSzPct val="150000"/>
              <a:buNone/>
            </a:pPr>
            <a:r>
              <a:rPr lang="cs-CZ" sz="2000" b="1" dirty="0" smtClean="0"/>
              <a:t>Zahájení řízení</a:t>
            </a:r>
          </a:p>
          <a:p>
            <a:pPr>
              <a:buSzPct val="150000"/>
            </a:pPr>
            <a:r>
              <a:rPr lang="cs-CZ" sz="2000" dirty="0" smtClean="0"/>
              <a:t>Pozemkový úřad vyrozumí orgán územního plánování, že je zahájena PÚ, a požádá o stanovení podmínek k ochraně jím chráněných zájmů</a:t>
            </a:r>
          </a:p>
          <a:p>
            <a:pPr>
              <a:buSzPct val="150000"/>
            </a:pPr>
            <a:r>
              <a:rPr lang="cs-CZ" sz="2000" dirty="0" smtClean="0"/>
              <a:t>Orgán územního plánování stanoví podmínky; podmínky vyplývající z ÚSK formuluje tak, aby umožňovaly v důvodných případech jiné řešení</a:t>
            </a:r>
          </a:p>
          <a:p>
            <a:pPr lvl="1">
              <a:buSzPct val="150000"/>
            </a:pPr>
            <a:r>
              <a:rPr lang="cs-CZ" sz="1600" dirty="0" smtClean="0"/>
              <a:t>Příklad: prověřit záměr z ÚSK – retenční nádrž na potoce X západně od místní části Y</a:t>
            </a:r>
          </a:p>
          <a:p>
            <a:pPr lvl="1">
              <a:buSzPct val="150000"/>
            </a:pPr>
            <a:r>
              <a:rPr lang="cs-CZ" sz="1600" dirty="0" smtClean="0"/>
              <a:t>Příklad: prověřit záměr z ÚSK na rozdělení půdního bloku XY multifunkčním pásem s cyklostezkou, větrolamem, </a:t>
            </a:r>
            <a:r>
              <a:rPr lang="cs-CZ" sz="1600" dirty="0" err="1" smtClean="0"/>
              <a:t>průlehem</a:t>
            </a:r>
            <a:r>
              <a:rPr lang="cs-CZ" sz="1600" dirty="0" smtClean="0"/>
              <a:t> a zasakovacím pásem…</a:t>
            </a:r>
          </a:p>
          <a:p>
            <a:pPr lvl="1">
              <a:buSzPct val="150000"/>
            </a:pPr>
            <a:r>
              <a:rPr lang="cs-CZ" sz="1600" dirty="0" smtClean="0"/>
              <a:t>Příklad: prověřit záměr z ÚSK na doplnění lokálního biokoridoru a lokálního biocentra mezi lokálním biocentrem X a regionálním biocentrem Y 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5128853" y="686162"/>
            <a:ext cx="364715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sz="1300" b="1" dirty="0" smtClean="0">
                <a:solidFill>
                  <a:srgbClr val="00AF3F"/>
                </a:solidFill>
              </a:rPr>
              <a:t>Územní studie krajiny – XXI. Konference PÚ</a:t>
            </a:r>
            <a:endParaRPr lang="cs-CZ" sz="1300" b="1" dirty="0">
              <a:solidFill>
                <a:srgbClr val="00AF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19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19" y="1196752"/>
            <a:ext cx="8892481" cy="504056"/>
          </a:xfrm>
        </p:spPr>
        <p:txBody>
          <a:bodyPr/>
          <a:lstStyle/>
          <a:p>
            <a:r>
              <a:rPr lang="cs-CZ" dirty="0"/>
              <a:t>Dokončená ÚSK a pořízení PÚ – interakce s orgánem územního plánování 2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0"/>
          </p:nvPr>
        </p:nvSpPr>
        <p:spPr>
          <a:xfrm>
            <a:off x="251520" y="2276872"/>
            <a:ext cx="8712968" cy="3960440"/>
          </a:xfrm>
        </p:spPr>
        <p:txBody>
          <a:bodyPr/>
          <a:lstStyle/>
          <a:p>
            <a:pPr>
              <a:buSzPct val="150000"/>
            </a:pPr>
            <a:r>
              <a:rPr lang="cs-CZ" sz="2000" dirty="0"/>
              <a:t>Pozemkový úřad vypracuje zadávací dokumentaci pro výběr zhotovitele PÚ, v zadávací dokumentaci mj. stanoví koncepční požadavky na návrh PÚ, přitom využije:</a:t>
            </a:r>
          </a:p>
          <a:p>
            <a:pPr lvl="1">
              <a:buSzPct val="150000"/>
            </a:pPr>
            <a:r>
              <a:rPr lang="cs-CZ" sz="1600" dirty="0"/>
              <a:t>Územní plán jako </a:t>
            </a:r>
            <a:r>
              <a:rPr lang="cs-CZ" sz="1600" b="1" dirty="0"/>
              <a:t>závazný</a:t>
            </a:r>
            <a:r>
              <a:rPr lang="cs-CZ" sz="1600" dirty="0"/>
              <a:t> podklad</a:t>
            </a:r>
          </a:p>
          <a:p>
            <a:pPr lvl="1">
              <a:buSzPct val="150000"/>
            </a:pPr>
            <a:r>
              <a:rPr lang="cs-CZ" sz="1600" dirty="0"/>
              <a:t>Územní studii krajiny jako </a:t>
            </a:r>
            <a:r>
              <a:rPr lang="cs-CZ" sz="1600" b="1" dirty="0"/>
              <a:t>nezávazný </a:t>
            </a:r>
            <a:r>
              <a:rPr lang="cs-CZ" sz="1600" dirty="0"/>
              <a:t>podklad (nezohlednění určité podmínky by mělo mít </a:t>
            </a:r>
            <a:r>
              <a:rPr lang="cs-CZ" sz="1600" b="1" dirty="0"/>
              <a:t>důvod</a:t>
            </a:r>
            <a:r>
              <a:rPr lang="cs-CZ" sz="1600" dirty="0"/>
              <a:t>)</a:t>
            </a:r>
          </a:p>
          <a:p>
            <a:pPr marL="0" indent="0">
              <a:buSzPct val="150000"/>
              <a:buNone/>
            </a:pPr>
            <a:r>
              <a:rPr lang="cs-CZ" sz="2000" b="1" dirty="0" smtClean="0"/>
              <a:t>Návrh pozemkové úpravy</a:t>
            </a:r>
          </a:p>
          <a:p>
            <a:pPr>
              <a:buSzPct val="150000"/>
            </a:pPr>
            <a:r>
              <a:rPr lang="cs-CZ" sz="2000" dirty="0" smtClean="0"/>
              <a:t>Projektant PÚ zpracuje návrh plánu společných zařízení, podmínky vyplývající z ÚSK buď zapracuje nebo odůvodní jejich nezapracování</a:t>
            </a:r>
          </a:p>
          <a:p>
            <a:pPr>
              <a:buSzPct val="150000"/>
            </a:pPr>
            <a:r>
              <a:rPr lang="cs-CZ" sz="2000" dirty="0" smtClean="0"/>
              <a:t>PÚ předloží plán společných zařízení dotčeným orgánům, orgán územního plánování vydá stanovisko.</a:t>
            </a:r>
            <a:r>
              <a:rPr lang="cs-CZ" sz="2000" b="1" dirty="0" smtClean="0"/>
              <a:t> Řádně odůvodněné</a:t>
            </a:r>
            <a:r>
              <a:rPr lang="cs-CZ" sz="2000" dirty="0" smtClean="0"/>
              <a:t> odchýlení plánu SZ od řešení ÚSK není důvodem pro záporné stanovisko orgánu územního plánování.</a:t>
            </a:r>
            <a:endParaRPr lang="cs-CZ" sz="1600" dirty="0" smtClean="0"/>
          </a:p>
        </p:txBody>
      </p:sp>
      <p:sp>
        <p:nvSpPr>
          <p:cNvPr id="6" name="TextovéPole 5"/>
          <p:cNvSpPr txBox="1"/>
          <p:nvPr/>
        </p:nvSpPr>
        <p:spPr>
          <a:xfrm>
            <a:off x="5128853" y="686162"/>
            <a:ext cx="364715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sz="1300" b="1" dirty="0" smtClean="0">
                <a:solidFill>
                  <a:srgbClr val="00AF3F"/>
                </a:solidFill>
              </a:rPr>
              <a:t>Územní studie krajiny – XXI. Konference PÚ</a:t>
            </a:r>
            <a:endParaRPr lang="cs-CZ" sz="1300" b="1" dirty="0">
              <a:solidFill>
                <a:srgbClr val="00AF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60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251520" y="1844824"/>
            <a:ext cx="8712968" cy="4752528"/>
          </a:xfrm>
        </p:spPr>
        <p:txBody>
          <a:bodyPr>
            <a:noAutofit/>
          </a:bodyPr>
          <a:lstStyle/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2000" dirty="0" smtClean="0"/>
              <a:t>Doplňující průzkumy a rozbory (textová část, grafická část)</a:t>
            </a:r>
          </a:p>
          <a:p>
            <a:pPr lvl="1" algn="just">
              <a:spcBef>
                <a:spcPts val="600"/>
              </a:spcBef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1600" dirty="0" smtClean="0"/>
              <a:t>Tematicky členěné, důraz na využití existujících podkladů i vně územního plánování (pozemkové úpravy, různé mapy, plány, strategie…)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2000" dirty="0" smtClean="0"/>
              <a:t>Návrh (textová část, grafická část)</a:t>
            </a:r>
          </a:p>
          <a:p>
            <a:pPr lvl="1" algn="just">
              <a:spcBef>
                <a:spcPts val="600"/>
              </a:spcBef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1600" dirty="0" smtClean="0"/>
              <a:t>Stanovit cílovou vizi krajiny, zpřesnit vymezení krajin ze zásad územního rozvoje a jejich cílové kvality,  rozčlenit území na krajinné okrsky (nižší skladebná jednotka krajin)</a:t>
            </a:r>
          </a:p>
          <a:p>
            <a:pPr lvl="1" algn="just">
              <a:spcBef>
                <a:spcPts val="600"/>
              </a:spcBef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1600" dirty="0" smtClean="0"/>
              <a:t>Tematicky </a:t>
            </a:r>
            <a:r>
              <a:rPr lang="cs-CZ" sz="1600" dirty="0"/>
              <a:t>řešit jednotlivé problémy (vodní režim, eroze, biodiverzita, atd.)</a:t>
            </a:r>
          </a:p>
          <a:p>
            <a:pPr lvl="1" algn="just">
              <a:spcBef>
                <a:spcPts val="600"/>
              </a:spcBef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1600" dirty="0"/>
              <a:t>Pro </a:t>
            </a:r>
            <a:r>
              <a:rPr lang="cs-CZ" sz="1600" b="1" dirty="0"/>
              <a:t>každý</a:t>
            </a:r>
            <a:r>
              <a:rPr lang="cs-CZ" sz="1600" dirty="0"/>
              <a:t> krajinný okrsek stanovit:</a:t>
            </a:r>
          </a:p>
          <a:p>
            <a:pPr marL="914400" lvl="2" indent="0" algn="just">
              <a:spcBef>
                <a:spcPts val="600"/>
              </a:spcBef>
              <a:buClr>
                <a:srgbClr val="000099"/>
              </a:buClr>
              <a:buSzPct val="150000"/>
            </a:pPr>
            <a:r>
              <a:rPr lang="cs-CZ" sz="1600" dirty="0" smtClean="0"/>
              <a:t>- Rámcové </a:t>
            </a:r>
            <a:r>
              <a:rPr lang="cs-CZ" sz="1600" dirty="0"/>
              <a:t>podmínky využití (podklad zejména pro </a:t>
            </a:r>
            <a:r>
              <a:rPr lang="cs-CZ" sz="1600" dirty="0" smtClean="0"/>
              <a:t>územní plány a jejich změny)</a:t>
            </a:r>
            <a:endParaRPr lang="cs-CZ" sz="1600" dirty="0"/>
          </a:p>
          <a:p>
            <a:pPr marL="914400" lvl="2" indent="0" algn="just">
              <a:spcBef>
                <a:spcPts val="600"/>
              </a:spcBef>
              <a:buClr>
                <a:srgbClr val="000099"/>
              </a:buClr>
              <a:buSzPct val="150000"/>
            </a:pPr>
            <a:r>
              <a:rPr lang="cs-CZ" sz="1600" dirty="0" smtClean="0"/>
              <a:t>- Rámcová </a:t>
            </a:r>
            <a:r>
              <a:rPr lang="cs-CZ" sz="1600" dirty="0"/>
              <a:t>doporučení pro opatření (podklad pro činnost dalších orgánů veřejné správy a dalších subjektů (správci, hospodáři) </a:t>
            </a:r>
          </a:p>
          <a:p>
            <a:pPr lvl="1" algn="just">
              <a:spcBef>
                <a:spcPts val="600"/>
              </a:spcBef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1600" dirty="0" smtClean="0"/>
              <a:t>V závěru shrnout včetně doporučení pro další řešení (jaké podklady dále zpracovat apod.)</a:t>
            </a:r>
          </a:p>
          <a:p>
            <a:pPr lvl="1" algn="just">
              <a:spcBef>
                <a:spcPts val="600"/>
              </a:spcBef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endParaRPr lang="cs-CZ" sz="1600" dirty="0" smtClean="0"/>
          </a:p>
          <a:p>
            <a:pPr lvl="1" algn="just">
              <a:spcBef>
                <a:spcPts val="600"/>
              </a:spcBef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1600" dirty="0" smtClean="0"/>
              <a:t>Podrobněji viz společný metodický pokyn MMR a MŽP „Zadání ÚSK“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endParaRPr lang="cs-CZ" sz="2000" dirty="0" smtClean="0"/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endParaRPr lang="cs-CZ" sz="2000" dirty="0" smtClean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51520" y="1196752"/>
            <a:ext cx="8892480" cy="504056"/>
          </a:xfrm>
        </p:spPr>
        <p:txBody>
          <a:bodyPr/>
          <a:lstStyle/>
          <a:p>
            <a:r>
              <a:rPr lang="cs-CZ" dirty="0" smtClean="0"/>
              <a:t>Struktura ÚSK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5128853" y="686162"/>
            <a:ext cx="364715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sz="1300" b="1" dirty="0" smtClean="0">
                <a:solidFill>
                  <a:srgbClr val="00AF3F"/>
                </a:solidFill>
              </a:rPr>
              <a:t>Územní studie krajiny – XXI. Konference PÚ</a:t>
            </a:r>
            <a:endParaRPr lang="cs-CZ" sz="1300" b="1" dirty="0">
              <a:solidFill>
                <a:srgbClr val="00AF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12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1176" y="1196752"/>
            <a:ext cx="8291264" cy="504056"/>
          </a:xfrm>
        </p:spPr>
        <p:txBody>
          <a:bodyPr/>
          <a:lstStyle/>
          <a:p>
            <a:r>
              <a:rPr lang="cs-CZ" dirty="0" smtClean="0"/>
              <a:t>ÚSK jako podklad pro ÚP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0"/>
          </p:nvPr>
        </p:nvSpPr>
        <p:spPr>
          <a:xfrm>
            <a:off x="241176" y="1844824"/>
            <a:ext cx="8795320" cy="4752528"/>
          </a:xfrm>
        </p:spPr>
        <p:txBody>
          <a:bodyPr/>
          <a:lstStyle/>
          <a:p>
            <a:pPr>
              <a:buSzPct val="150000"/>
            </a:pPr>
            <a:r>
              <a:rPr lang="cs-CZ" sz="2000" b="1" dirty="0" smtClean="0"/>
              <a:t>Územní plán / změna územního plánu:</a:t>
            </a:r>
          </a:p>
          <a:p>
            <a:pPr>
              <a:buSzPct val="150000"/>
            </a:pPr>
            <a:r>
              <a:rPr lang="cs-CZ" sz="2000" dirty="0"/>
              <a:t>Převzít / zpřesnit návrhy ÚSK na </a:t>
            </a:r>
            <a:r>
              <a:rPr lang="cs-CZ" sz="2000" dirty="0" smtClean="0"/>
              <a:t>ochranu určitých hodnot, řešení problémů a rizik, </a:t>
            </a:r>
            <a:r>
              <a:rPr lang="cs-CZ" sz="2000" dirty="0"/>
              <a:t>doplnění </a:t>
            </a:r>
            <a:r>
              <a:rPr lang="cs-CZ" sz="2000" dirty="0" smtClean="0"/>
              <a:t>určitých systémů </a:t>
            </a:r>
            <a:r>
              <a:rPr lang="cs-CZ" sz="2000" dirty="0"/>
              <a:t>v krajině </a:t>
            </a:r>
            <a:r>
              <a:rPr lang="cs-CZ" sz="2000" dirty="0" smtClean="0"/>
              <a:t>(</a:t>
            </a:r>
            <a:r>
              <a:rPr lang="cs-CZ" sz="2000" dirty="0"/>
              <a:t>cestních propojení, ÚSES, ploch pro zadržení vody v krajině</a:t>
            </a:r>
            <a:r>
              <a:rPr lang="cs-CZ" sz="2000" dirty="0" smtClean="0"/>
              <a:t>…), což se promítne do:</a:t>
            </a:r>
          </a:p>
          <a:p>
            <a:pPr>
              <a:buSzPct val="150000"/>
            </a:pPr>
            <a:endParaRPr lang="cs-CZ" sz="600" dirty="0" smtClean="0"/>
          </a:p>
          <a:p>
            <a:pPr>
              <a:buSzPct val="150000"/>
            </a:pPr>
            <a:r>
              <a:rPr lang="cs-CZ" sz="2000" dirty="0" smtClean="0"/>
              <a:t>vymezení ploch / koridorů v nezastavěném území</a:t>
            </a:r>
          </a:p>
          <a:p>
            <a:pPr lvl="1">
              <a:buSzPct val="150000"/>
            </a:pPr>
            <a:r>
              <a:rPr lang="cs-CZ" sz="1600" dirty="0" smtClean="0"/>
              <a:t>lesních, přírodních, vodních a vodohospodářských, smíšených nezastavěného území, ÚSES …</a:t>
            </a:r>
          </a:p>
          <a:p>
            <a:pPr>
              <a:buSzPct val="150000"/>
            </a:pPr>
            <a:r>
              <a:rPr lang="cs-CZ" sz="2000" dirty="0" smtClean="0"/>
              <a:t>vymezení </a:t>
            </a:r>
            <a:r>
              <a:rPr lang="cs-CZ" sz="2000" dirty="0"/>
              <a:t>zastavitelných ploch – kde jsou dle ÚSK </a:t>
            </a:r>
            <a:r>
              <a:rPr lang="cs-CZ" sz="2000" dirty="0" smtClean="0"/>
              <a:t>ne/vhodné</a:t>
            </a:r>
            <a:endParaRPr lang="cs-CZ" sz="2000" dirty="0"/>
          </a:p>
          <a:p>
            <a:pPr>
              <a:buSzPct val="150000"/>
            </a:pPr>
            <a:r>
              <a:rPr lang="cs-CZ" sz="2000" dirty="0" smtClean="0"/>
              <a:t>stanovení podmínek pro využití ploch</a:t>
            </a:r>
          </a:p>
          <a:p>
            <a:pPr>
              <a:buSzPct val="150000"/>
            </a:pPr>
            <a:r>
              <a:rPr lang="cs-CZ" sz="2000" dirty="0" smtClean="0"/>
              <a:t>stanovení podmínek prostorového uspořádání</a:t>
            </a:r>
          </a:p>
          <a:p>
            <a:pPr lvl="1">
              <a:buSzPct val="150000"/>
            </a:pPr>
            <a:r>
              <a:rPr lang="cs-CZ" sz="1600" dirty="0" smtClean="0"/>
              <a:t>a to i v nezastavěném území, např. v plochách zemědělských.</a:t>
            </a:r>
          </a:p>
          <a:p>
            <a:pPr>
              <a:buSzPct val="150000"/>
            </a:pPr>
            <a:endParaRPr lang="cs-CZ" sz="2000" b="1" dirty="0" smtClean="0"/>
          </a:p>
          <a:p>
            <a:pPr>
              <a:buSzPct val="150000"/>
            </a:pPr>
            <a:r>
              <a:rPr lang="cs-CZ" sz="2000" b="1" dirty="0" smtClean="0"/>
              <a:t>Vztah k pozemkovým úpravám – zvážit, co a jak řešit v ÚP a co v PÚ.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5128853" y="686162"/>
            <a:ext cx="364715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sz="1300" b="1" dirty="0" smtClean="0">
                <a:solidFill>
                  <a:srgbClr val="00AF3F"/>
                </a:solidFill>
              </a:rPr>
              <a:t>Územní studie krajiny – XXI. Konference PÚ</a:t>
            </a:r>
            <a:endParaRPr lang="cs-CZ" sz="1300" b="1" dirty="0">
              <a:solidFill>
                <a:srgbClr val="00AF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54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1176" y="1196752"/>
            <a:ext cx="8291264" cy="504056"/>
          </a:xfrm>
        </p:spPr>
        <p:txBody>
          <a:bodyPr/>
          <a:lstStyle/>
          <a:p>
            <a:r>
              <a:rPr lang="cs-CZ" dirty="0" smtClean="0"/>
              <a:t>ÚSK jako podklad pro ÚP – vztah k PÚ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0"/>
          </p:nvPr>
        </p:nvSpPr>
        <p:spPr>
          <a:xfrm>
            <a:off x="241176" y="1844824"/>
            <a:ext cx="8795320" cy="4752528"/>
          </a:xfrm>
        </p:spPr>
        <p:txBody>
          <a:bodyPr/>
          <a:lstStyle/>
          <a:p>
            <a:pPr defTabSz="882213">
              <a:buSzPct val="150000"/>
              <a:defRPr/>
            </a:pPr>
            <a:r>
              <a:rPr lang="cs-CZ" sz="2000" b="1" dirty="0"/>
              <a:t>Podrobněji ověřené záměry </a:t>
            </a:r>
            <a:r>
              <a:rPr lang="cs-CZ" sz="2000" dirty="0"/>
              <a:t>– </a:t>
            </a:r>
            <a:r>
              <a:rPr lang="cs-CZ" sz="2000" dirty="0" smtClean="0"/>
              <a:t>v ÚP vymezit </a:t>
            </a:r>
            <a:r>
              <a:rPr lang="cs-CZ" sz="2000" dirty="0"/>
              <a:t>plochu / koridor</a:t>
            </a:r>
          </a:p>
          <a:p>
            <a:pPr defTabSz="882213">
              <a:buSzPct val="150000"/>
              <a:defRPr/>
            </a:pPr>
            <a:r>
              <a:rPr lang="cs-CZ" sz="2000" b="1" dirty="0" smtClean="0"/>
              <a:t>Méně </a:t>
            </a:r>
            <a:r>
              <a:rPr lang="cs-CZ" sz="2000" b="1" dirty="0"/>
              <a:t>konkrétní záměry </a:t>
            </a:r>
            <a:endParaRPr lang="cs-CZ" sz="2000" dirty="0"/>
          </a:p>
          <a:p>
            <a:pPr lvl="1" defTabSz="882213">
              <a:buSzPct val="150000"/>
              <a:defRPr/>
            </a:pPr>
            <a:r>
              <a:rPr lang="cs-CZ" sz="1800" dirty="0" smtClean="0"/>
              <a:t>a</a:t>
            </a:r>
            <a:r>
              <a:rPr lang="cs-CZ" sz="1800" dirty="0"/>
              <a:t>) plochu vymezit úměrně větší (koridor širší) s ohledem na nejistotu přesné </a:t>
            </a:r>
            <a:r>
              <a:rPr lang="cs-CZ" sz="1800" dirty="0" smtClean="0"/>
              <a:t>lokalizace</a:t>
            </a:r>
          </a:p>
          <a:p>
            <a:pPr lvl="1" defTabSz="882213">
              <a:buSzPct val="150000"/>
              <a:defRPr/>
            </a:pPr>
            <a:r>
              <a:rPr lang="cs-CZ" sz="1800" dirty="0" smtClean="0"/>
              <a:t>b</a:t>
            </a:r>
            <a:r>
              <a:rPr lang="cs-CZ" sz="1800" dirty="0"/>
              <a:t>) Nevymezovat </a:t>
            </a:r>
            <a:r>
              <a:rPr lang="cs-CZ" sz="1800" dirty="0" smtClean="0"/>
              <a:t>samostatnou plochu </a:t>
            </a:r>
            <a:r>
              <a:rPr lang="cs-CZ" sz="1800" dirty="0"/>
              <a:t>/ koridor, řešit pomocí podmínek pro využití ploch </a:t>
            </a:r>
            <a:r>
              <a:rPr lang="cs-CZ" sz="1800" dirty="0" smtClean="0"/>
              <a:t>(např. využívat plochy smíšené nezastavěného území a zohlednit při formulaci </a:t>
            </a:r>
            <a:r>
              <a:rPr lang="cs-CZ" sz="1800" dirty="0"/>
              <a:t>přípustného či podmíněně přípustného </a:t>
            </a:r>
            <a:r>
              <a:rPr lang="cs-CZ" sz="1800" dirty="0" smtClean="0"/>
              <a:t>využití v těchto plochách)</a:t>
            </a:r>
          </a:p>
          <a:p>
            <a:pPr defTabSz="882213">
              <a:buSzPct val="150000"/>
              <a:defRPr/>
            </a:pPr>
            <a:endParaRPr lang="cs-CZ" sz="2000" b="1" dirty="0" smtClean="0"/>
          </a:p>
          <a:p>
            <a:pPr defTabSz="882213">
              <a:buSzPct val="150000"/>
              <a:defRPr/>
            </a:pPr>
            <a:r>
              <a:rPr lang="cs-CZ" sz="2000" dirty="0" smtClean="0"/>
              <a:t>V obou případech nepřeurčit regulaci ÚP – pozemková úprava / dokumentace pro územní rozhodnutí přinese podrobnější řešení problému než ÚSK.</a:t>
            </a:r>
            <a:endParaRPr lang="cs-CZ" sz="14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5128853" y="686162"/>
            <a:ext cx="364715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sz="1300" b="1" dirty="0" smtClean="0">
                <a:solidFill>
                  <a:srgbClr val="00AF3F"/>
                </a:solidFill>
              </a:rPr>
              <a:t>Územní studie krajiny – XXI. Konference PÚ</a:t>
            </a:r>
            <a:endParaRPr lang="cs-CZ" sz="1300" b="1" dirty="0">
              <a:solidFill>
                <a:srgbClr val="00AF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19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1176" y="1196752"/>
            <a:ext cx="8291264" cy="504056"/>
          </a:xfrm>
        </p:spPr>
        <p:txBody>
          <a:bodyPr/>
          <a:lstStyle/>
          <a:p>
            <a:r>
              <a:rPr lang="cs-CZ" dirty="0" smtClean="0"/>
              <a:t>ÚSK – příklady 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74" y="1844675"/>
            <a:ext cx="8411126" cy="4752975"/>
          </a:xfrm>
        </p:spPr>
      </p:pic>
      <p:sp>
        <p:nvSpPr>
          <p:cNvPr id="7" name="TextovéPole 6"/>
          <p:cNvSpPr txBox="1"/>
          <p:nvPr/>
        </p:nvSpPr>
        <p:spPr>
          <a:xfrm>
            <a:off x="5128853" y="686162"/>
            <a:ext cx="364715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sz="1300" b="1" dirty="0" smtClean="0">
                <a:solidFill>
                  <a:srgbClr val="00AF3F"/>
                </a:solidFill>
              </a:rPr>
              <a:t>Územní studie krajiny – XXI. Konference PÚ</a:t>
            </a:r>
            <a:endParaRPr lang="cs-CZ" sz="1300" b="1" dirty="0">
              <a:solidFill>
                <a:srgbClr val="00AF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72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1176" y="1196752"/>
            <a:ext cx="8291264" cy="504056"/>
          </a:xfrm>
        </p:spPr>
        <p:txBody>
          <a:bodyPr/>
          <a:lstStyle/>
          <a:p>
            <a:r>
              <a:rPr lang="cs-CZ" dirty="0" smtClean="0"/>
              <a:t>ÚSK – příklady 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18843"/>
            <a:ext cx="8308461" cy="4778509"/>
          </a:xfrm>
        </p:spPr>
      </p:pic>
      <p:sp>
        <p:nvSpPr>
          <p:cNvPr id="5" name="TextovéPole 4"/>
          <p:cNvSpPr txBox="1"/>
          <p:nvPr/>
        </p:nvSpPr>
        <p:spPr>
          <a:xfrm>
            <a:off x="5128853" y="686162"/>
            <a:ext cx="364715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sz="1300" b="1" dirty="0" smtClean="0">
                <a:solidFill>
                  <a:srgbClr val="00AF3F"/>
                </a:solidFill>
              </a:rPr>
              <a:t>Územní studie krajiny – XXI. Konference PÚ</a:t>
            </a:r>
            <a:endParaRPr lang="cs-CZ" sz="1300" b="1" dirty="0">
              <a:solidFill>
                <a:srgbClr val="00AF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53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251520" y="1844824"/>
            <a:ext cx="8784976" cy="4752528"/>
          </a:xfrm>
        </p:spPr>
        <p:txBody>
          <a:bodyPr>
            <a:noAutofit/>
          </a:bodyPr>
          <a:lstStyle/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2000" b="1" dirty="0" smtClean="0"/>
              <a:t>Aktuálně jsou s podporou z IROP pořizovány ÚSK pro 47 správních obvodů obcí s rozšířenou působností, tj. cca pro 23 % rozlohy ČR; </a:t>
            </a:r>
            <a:r>
              <a:rPr lang="cs-CZ" sz="2000" dirty="0" smtClean="0"/>
              <a:t>z toho cca 15 je již dokončeno a schváleno pořizovatelem k využití</a:t>
            </a:r>
          </a:p>
          <a:p>
            <a:pPr lvl="1" algn="just">
              <a:spcBef>
                <a:spcPts val="600"/>
              </a:spcBef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1600" dirty="0" smtClean="0"/>
              <a:t>Dokončené ÚSK pro SO ORP (abecedně): Blovice, Hořice, Humpolec, Kladno, Kralupy nad Vltavou, Nové Město nad Metují, Opava, Prostějov, Přeštice, Roudnice nad Labem, Šternberk, Tachov, Vodňany, Votice, Znojmo</a:t>
            </a:r>
          </a:p>
          <a:p>
            <a:pPr lvl="1" algn="just">
              <a:spcBef>
                <a:spcPts val="600"/>
              </a:spcBef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1600" dirty="0" smtClean="0"/>
              <a:t>Dokončené ÚSK jsou zveřejněny elektronicky na webu příslušných ORP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2000" dirty="0" smtClean="0"/>
              <a:t>Všech 47 ÚSK bude dokončeno v roce 2019.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2000" dirty="0" smtClean="0"/>
              <a:t>Z vlastních prostředků ÚSK pořizují či pořídily také některé kraje.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endParaRPr lang="cs-CZ" sz="2000" dirty="0" smtClean="0"/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endParaRPr lang="cs-CZ" sz="2000" dirty="0" smtClean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51520" y="1196752"/>
            <a:ext cx="8892480" cy="504056"/>
          </a:xfrm>
        </p:spPr>
        <p:txBody>
          <a:bodyPr/>
          <a:lstStyle/>
          <a:p>
            <a:r>
              <a:rPr lang="cs-CZ" dirty="0" smtClean="0"/>
              <a:t>Aktuální stav pořizování ÚSK (duben 2019)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5128853" y="686162"/>
            <a:ext cx="364715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sz="1300" b="1" dirty="0" smtClean="0">
                <a:solidFill>
                  <a:srgbClr val="00AF3F"/>
                </a:solidFill>
              </a:rPr>
              <a:t>Územní studie krajiny – XXI. Konference PÚ</a:t>
            </a:r>
            <a:endParaRPr lang="cs-CZ" sz="1300" b="1" dirty="0">
              <a:solidFill>
                <a:srgbClr val="00AF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7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72" y="1844675"/>
            <a:ext cx="7564931" cy="4752975"/>
          </a:xfrm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51520" y="1196752"/>
            <a:ext cx="8892480" cy="504056"/>
          </a:xfrm>
        </p:spPr>
        <p:txBody>
          <a:bodyPr/>
          <a:lstStyle/>
          <a:p>
            <a:r>
              <a:rPr lang="cs-CZ" dirty="0" smtClean="0"/>
              <a:t>ÚSK podpořené z výzvy č. 9 IROP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5128853" y="686162"/>
            <a:ext cx="364715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sz="1300" b="1" dirty="0" smtClean="0">
                <a:solidFill>
                  <a:srgbClr val="00AF3F"/>
                </a:solidFill>
              </a:rPr>
              <a:t>Územní studie krajiny – XXI. Konference PÚ</a:t>
            </a:r>
            <a:endParaRPr lang="cs-CZ" sz="1300" b="1" dirty="0">
              <a:solidFill>
                <a:srgbClr val="00AF3F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8344" y="1120619"/>
            <a:ext cx="1092216" cy="729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9188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251520" y="1844824"/>
            <a:ext cx="8784976" cy="4752528"/>
          </a:xfrm>
        </p:spPr>
        <p:txBody>
          <a:bodyPr>
            <a:noAutofit/>
          </a:bodyPr>
          <a:lstStyle/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endParaRPr lang="cs-CZ" sz="2000" dirty="0" smtClean="0"/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endParaRPr lang="cs-CZ" sz="2000" dirty="0"/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endParaRPr lang="cs-CZ" sz="2000" dirty="0" smtClean="0"/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endParaRPr lang="cs-CZ" sz="2000" dirty="0"/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endParaRPr lang="cs-CZ" sz="2000" dirty="0" smtClean="0"/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endParaRPr lang="cs-CZ" sz="2000" dirty="0"/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endParaRPr lang="cs-CZ" sz="2000" dirty="0" smtClean="0"/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endParaRPr lang="cs-CZ" sz="2000" dirty="0" smtClean="0"/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2000" dirty="0" smtClean="0"/>
              <a:t>V </a:t>
            </a:r>
            <a:r>
              <a:rPr lang="cs-CZ" sz="2000" dirty="0"/>
              <a:t>listopadu 2018 proběhl již 2. workshop pořizovatelů a projektantů k ÚSK</a:t>
            </a:r>
          </a:p>
          <a:p>
            <a:pPr lvl="1" algn="just">
              <a:spcBef>
                <a:spcPts val="600"/>
              </a:spcBef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1600" dirty="0"/>
              <a:t>Prezentace z workshopů na webu MMR - </a:t>
            </a:r>
            <a:r>
              <a:rPr lang="cs-CZ" sz="1600" dirty="0">
                <a:hlinkClick r:id="rId3"/>
              </a:rPr>
              <a:t>https://www.mmr.cz/cs/Ministerstvo/Stavebni-pravo/Informace-Udalosti/Uzemni-planovani</a:t>
            </a:r>
            <a:r>
              <a:rPr lang="cs-CZ" sz="1600" dirty="0"/>
              <a:t> 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2000" dirty="0"/>
              <a:t>Na podzim 2019 MMR plánuje uspořádat 3. workshop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2000" dirty="0"/>
              <a:t>Velmi aktivní je Ústecký kraj, pořádá vlastní setkání k ÚSK (již proběhla 3)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endParaRPr lang="cs-CZ" sz="2000" dirty="0" smtClean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51520" y="1196752"/>
            <a:ext cx="8892480" cy="504056"/>
          </a:xfrm>
        </p:spPr>
        <p:txBody>
          <a:bodyPr/>
          <a:lstStyle/>
          <a:p>
            <a:r>
              <a:rPr lang="cs-CZ" dirty="0" smtClean="0"/>
              <a:t>Workshopy k ÚSK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5128853" y="686162"/>
            <a:ext cx="364715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sz="1300" b="1" dirty="0" smtClean="0">
                <a:solidFill>
                  <a:srgbClr val="00AF3F"/>
                </a:solidFill>
              </a:rPr>
              <a:t>Územní studie krajiny – XXI. Konference PÚ</a:t>
            </a:r>
            <a:endParaRPr lang="cs-CZ" sz="1300" b="1" dirty="0">
              <a:solidFill>
                <a:srgbClr val="00AF3F"/>
              </a:solidFill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73" y="1844824"/>
            <a:ext cx="4614843" cy="2592288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844825"/>
            <a:ext cx="4320480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6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251520" y="1844824"/>
            <a:ext cx="8784976" cy="4752528"/>
          </a:xfrm>
        </p:spPr>
        <p:txBody>
          <a:bodyPr>
            <a:noAutofit/>
          </a:bodyPr>
          <a:lstStyle/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2000" b="1" dirty="0" smtClean="0"/>
              <a:t>Výzva č. 45 IROP: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2000" dirty="0" smtClean="0"/>
              <a:t>Příjem žádostí do 31. 12. 2019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2000" dirty="0" smtClean="0"/>
              <a:t>Provázání se strategickými dokumenty Místních akčních skupin (Strategie komunitně vedeného místního rozvoje) – musí umožňovat podporu ÚSK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2000" dirty="0" smtClean="0"/>
              <a:t>(Výzvu je možno využít také na podporu územních studií veřejného prostranství, územních studií veřejné dopravní a technické infrastruktury, regulačních plánů a územních plánů – opět je nutné, aby podporu pořízení těchto dokumentů zahrnovala strategie MAS) 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2000" dirty="0" smtClean="0"/>
              <a:t>ÚSK jsou podporovány pro celý správní obvod ORP </a:t>
            </a:r>
            <a:r>
              <a:rPr lang="en-US" sz="2000" dirty="0" smtClean="0"/>
              <a:t>-&gt;</a:t>
            </a:r>
            <a:r>
              <a:rPr lang="cs-CZ" sz="2000" dirty="0" smtClean="0"/>
              <a:t> celý správní obvod ORP musí ležet v příslušné MAS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2000" dirty="0" smtClean="0"/>
              <a:t>Více na </a:t>
            </a:r>
            <a:r>
              <a:rPr lang="cs-CZ" sz="1400" u="sng" dirty="0">
                <a:hlinkClick r:id="rId3"/>
              </a:rPr>
              <a:t>http://irop.mmr.cz/cs/Vyzvy/Seznam/Vyzva-c-45-Podpora-porizovani-a-uplatnovani-dokume</a:t>
            </a:r>
            <a:endParaRPr lang="cs-CZ" sz="1400" dirty="0"/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2000" b="1" dirty="0" smtClean="0"/>
              <a:t>Po roce 2020: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r>
              <a:rPr lang="cs-CZ" sz="2000" dirty="0" smtClean="0"/>
              <a:t>Finanční </a:t>
            </a:r>
            <a:r>
              <a:rPr lang="cs-CZ" sz="2000" dirty="0"/>
              <a:t>podpora pořizování ÚSK po roce 2020 je předmětem jednání.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000099"/>
              </a:buClr>
              <a:buSzPct val="150000"/>
              <a:buFont typeface="Wingdings" pitchFamily="2" charset="2"/>
              <a:buChar char="§"/>
            </a:pPr>
            <a:endParaRPr lang="cs-CZ" sz="2000" dirty="0" smtClean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51520" y="1196752"/>
            <a:ext cx="8892480" cy="504056"/>
          </a:xfrm>
        </p:spPr>
        <p:txBody>
          <a:bodyPr/>
          <a:lstStyle/>
          <a:p>
            <a:r>
              <a:rPr lang="cs-CZ" dirty="0" smtClean="0"/>
              <a:t>Aktuální možnosti podpory ÚSK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5128853" y="686162"/>
            <a:ext cx="364715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sz="1300" b="1" dirty="0" smtClean="0">
                <a:solidFill>
                  <a:srgbClr val="00AF3F"/>
                </a:solidFill>
              </a:rPr>
              <a:t>Územní studie krajiny – XXI. Konference PÚ</a:t>
            </a:r>
            <a:endParaRPr lang="cs-CZ" sz="1300" b="1" dirty="0">
              <a:solidFill>
                <a:srgbClr val="00AF3F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8344" y="1120619"/>
            <a:ext cx="1092216" cy="729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5808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80812"/>
            <a:ext cx="7716483" cy="5404572"/>
          </a:xfrm>
          <a:prstGeom prst="rect">
            <a:avLst/>
          </a:prstGeom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51520" y="1196752"/>
            <a:ext cx="8892480" cy="504056"/>
          </a:xfrm>
        </p:spPr>
        <p:txBody>
          <a:bodyPr/>
          <a:lstStyle/>
          <a:p>
            <a:r>
              <a:rPr lang="cs-CZ" dirty="0" smtClean="0"/>
              <a:t>Možnosti podpory z výzvy č. 45 IROP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5128853" y="686162"/>
            <a:ext cx="364715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sz="1300" b="1" dirty="0" smtClean="0">
                <a:solidFill>
                  <a:srgbClr val="00AF3F"/>
                </a:solidFill>
              </a:rPr>
              <a:t>Územní studie krajiny – XXI. Konference PÚ</a:t>
            </a:r>
            <a:endParaRPr lang="cs-CZ" sz="1300" b="1" dirty="0">
              <a:solidFill>
                <a:srgbClr val="00AF3F"/>
              </a:solidFill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8344" y="1120619"/>
            <a:ext cx="1092216" cy="729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4940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 Děkuji Vám za pozornost.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endParaRPr lang="cs-CZ" b="1" dirty="0" smtClean="0"/>
          </a:p>
          <a:p>
            <a:pPr marL="0" indent="0" algn="ctr">
              <a:spcBef>
                <a:spcPts val="0"/>
              </a:spcBef>
              <a:buNone/>
            </a:pPr>
            <a:endParaRPr lang="cs-CZ" b="1" dirty="0"/>
          </a:p>
          <a:p>
            <a:pPr marL="0" indent="0" algn="ctr">
              <a:spcBef>
                <a:spcPts val="0"/>
              </a:spcBef>
              <a:buNone/>
            </a:pPr>
            <a:r>
              <a:rPr lang="cs-CZ" sz="2400" b="1" dirty="0" smtClean="0"/>
              <a:t>Ing. arch. Karel Wirth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cs-CZ" sz="2000" b="1" dirty="0" smtClean="0"/>
              <a:t>Ministerstvo </a:t>
            </a:r>
            <a:r>
              <a:rPr lang="cs-CZ" sz="2000" b="1" dirty="0"/>
              <a:t>pro místní </a:t>
            </a:r>
            <a:r>
              <a:rPr lang="cs-CZ" sz="2000" b="1" dirty="0" smtClean="0"/>
              <a:t>rozvoj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cs-CZ" sz="2000" dirty="0" smtClean="0"/>
              <a:t>Odbor územního plánování</a:t>
            </a:r>
            <a:endParaRPr lang="cs-CZ" sz="2000" dirty="0"/>
          </a:p>
          <a:p>
            <a:pPr marL="0" indent="0" algn="ctr">
              <a:spcBef>
                <a:spcPts val="0"/>
              </a:spcBef>
              <a:buNone/>
            </a:pPr>
            <a:endParaRPr lang="cs-CZ" sz="2000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dirty="0" err="1" smtClean="0">
                <a:hlinkClick r:id="rId3"/>
              </a:rPr>
              <a:t>Karel.Wirth</a:t>
            </a:r>
            <a:r>
              <a:rPr lang="en-US" sz="2000" dirty="0" smtClean="0">
                <a:hlinkClick r:id="rId3"/>
              </a:rPr>
              <a:t>@</a:t>
            </a:r>
            <a:r>
              <a:rPr lang="cs-CZ" sz="2000" dirty="0" smtClean="0">
                <a:hlinkClick r:id="rId3"/>
              </a:rPr>
              <a:t>mmr.cz</a:t>
            </a:r>
            <a:endParaRPr lang="cs-CZ" sz="2000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cs-CZ" sz="2000" dirty="0"/>
              <a:t>t</a:t>
            </a:r>
            <a:r>
              <a:rPr lang="cs-CZ" sz="2000" dirty="0" smtClean="0"/>
              <a:t>el. 224 86 23 26</a:t>
            </a:r>
            <a:endParaRPr lang="en-US" sz="2000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5237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MR_klas">
  <a:themeElements>
    <a:clrScheme name="Barvy MMR">
      <a:dk1>
        <a:sysClr val="windowText" lastClr="000000"/>
      </a:dk1>
      <a:lt1>
        <a:sysClr val="window" lastClr="FFFFFF"/>
      </a:lt1>
      <a:dk2>
        <a:srgbClr val="262626"/>
      </a:dk2>
      <a:lt2>
        <a:srgbClr val="EEECE1"/>
      </a:lt2>
      <a:accent1>
        <a:srgbClr val="000099"/>
      </a:accent1>
      <a:accent2>
        <a:srgbClr val="00AF3F"/>
      </a:accent2>
      <a:accent3>
        <a:srgbClr val="F9E300"/>
      </a:accent3>
      <a:accent4>
        <a:srgbClr val="E21C18"/>
      </a:accent4>
      <a:accent5>
        <a:srgbClr val="24A7AF"/>
      </a:accent5>
      <a:accent6>
        <a:srgbClr val="868686"/>
      </a:accent6>
      <a:hlink>
        <a:srgbClr val="00AF3F"/>
      </a:hlink>
      <a:folHlink>
        <a:srgbClr val="868686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5819</TotalTime>
  <Words>1661</Words>
  <Application>Microsoft Office PowerPoint</Application>
  <PresentationFormat>Předvádění na obrazovce (4:3)</PresentationFormat>
  <Paragraphs>178</Paragraphs>
  <Slides>19</Slides>
  <Notes>19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3" baseType="lpstr">
      <vt:lpstr>Arial</vt:lpstr>
      <vt:lpstr>Calibri</vt:lpstr>
      <vt:lpstr>Wingdings</vt:lpstr>
      <vt:lpstr>MMR_klas</vt:lpstr>
      <vt:lpstr>Územní studie krajiny</vt:lpstr>
      <vt:lpstr>Nástroje územního plánování</vt:lpstr>
      <vt:lpstr>Územní studie krajiny (ÚSK)</vt:lpstr>
      <vt:lpstr>Základní důvody pro pořízení ÚSK</vt:lpstr>
      <vt:lpstr>ÚSK jako podklad pro pozemkovou úpravu (PÚ)</vt:lpstr>
      <vt:lpstr>Závaznost ÚSK ?</vt:lpstr>
      <vt:lpstr>Dokončená ÚSK a pořízení PÚ – interakce s orgánem územního plánování 1</vt:lpstr>
      <vt:lpstr>Dokončená ÚSK a pořízení PÚ – interakce s orgánem územního plánování 2</vt:lpstr>
      <vt:lpstr>Struktura ÚSK</vt:lpstr>
      <vt:lpstr>ÚSK jako podklad pro ÚP</vt:lpstr>
      <vt:lpstr>ÚSK jako podklad pro ÚP – vztah k PÚ</vt:lpstr>
      <vt:lpstr>ÚSK – příklady </vt:lpstr>
      <vt:lpstr>ÚSK – příklady </vt:lpstr>
      <vt:lpstr>Aktuální stav pořizování ÚSK (duben 2019)</vt:lpstr>
      <vt:lpstr>ÚSK podpořené z výzvy č. 9 IROP</vt:lpstr>
      <vt:lpstr>Workshopy k ÚSK</vt:lpstr>
      <vt:lpstr>Aktuální možnosti podpory ÚSK</vt:lpstr>
      <vt:lpstr>Možnosti podpory z výzvy č. 45 IROP</vt:lpstr>
      <vt:lpstr> Děkuji Vám za pozornost.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Karel Wirth</dc:creator>
  <cp:lastModifiedBy>Růžková Lenka</cp:lastModifiedBy>
  <cp:revision>428</cp:revision>
  <cp:lastPrinted>2019-03-20T15:34:27Z</cp:lastPrinted>
  <dcterms:created xsi:type="dcterms:W3CDTF">2014-02-26T13:05:03Z</dcterms:created>
  <dcterms:modified xsi:type="dcterms:W3CDTF">2019-04-17T12:32:14Z</dcterms:modified>
  <cp:contentStatus>Konečný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