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7" r:id="rId4"/>
    <p:sldMasterId id="2147483747" r:id="rId5"/>
  </p:sldMasterIdLst>
  <p:notesMasterIdLst>
    <p:notesMasterId r:id="rId26"/>
  </p:notesMasterIdLst>
  <p:handoutMasterIdLst>
    <p:handoutMasterId r:id="rId27"/>
  </p:handoutMasterIdLst>
  <p:sldIdLst>
    <p:sldId id="339" r:id="rId6"/>
    <p:sldId id="340" r:id="rId7"/>
    <p:sldId id="343" r:id="rId8"/>
    <p:sldId id="357" r:id="rId9"/>
    <p:sldId id="354" r:id="rId10"/>
    <p:sldId id="344" r:id="rId11"/>
    <p:sldId id="345" r:id="rId12"/>
    <p:sldId id="365" r:id="rId13"/>
    <p:sldId id="366" r:id="rId14"/>
    <p:sldId id="346" r:id="rId15"/>
    <p:sldId id="356" r:id="rId16"/>
    <p:sldId id="355" r:id="rId17"/>
    <p:sldId id="358" r:id="rId18"/>
    <p:sldId id="359" r:id="rId19"/>
    <p:sldId id="360" r:id="rId20"/>
    <p:sldId id="361" r:id="rId21"/>
    <p:sldId id="362" r:id="rId22"/>
    <p:sldId id="367" r:id="rId23"/>
    <p:sldId id="363" r:id="rId24"/>
    <p:sldId id="368" r:id="rId25"/>
  </p:sldIdLst>
  <p:sldSz cx="9144000" cy="5143500" type="screen16x9"/>
  <p:notesSz cx="6797675" cy="9926638"/>
  <p:embeddedFontLst>
    <p:embeddedFont>
      <p:font typeface="Vinci Sans Medium" panose="02000000000000000000" pitchFamily="50" charset="-18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ＭＳ Ｐゴシック" panose="020B0600070205080204" pitchFamily="34" charset="-128"/>
      <p:regular r:id="rId33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89"/>
    <a:srgbClr val="12BFC8"/>
    <a:srgbClr val="FFCCCC"/>
    <a:srgbClr val="FF9900"/>
    <a:srgbClr val="124183"/>
    <a:srgbClr val="479247"/>
    <a:srgbClr val="726E68"/>
    <a:srgbClr val="5C5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19" autoAdjust="0"/>
    <p:restoredTop sz="67921" autoAdjust="0"/>
  </p:normalViewPr>
  <p:slideViewPr>
    <p:cSldViewPr>
      <p:cViewPr varScale="1">
        <p:scale>
          <a:sx n="67" d="100"/>
          <a:sy n="67" d="100"/>
        </p:scale>
        <p:origin x="1020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4192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kryt na celou šířku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7000"/>
                    <a:shade val="51000"/>
                    <a:satMod val="130000"/>
                  </a:schemeClr>
                </a:gs>
                <a:gs pos="80000">
                  <a:schemeClr val="accent3">
                    <a:tint val="77000"/>
                    <a:shade val="93000"/>
                    <a:satMod val="130000"/>
                  </a:schemeClr>
                </a:gs>
                <a:gs pos="100000">
                  <a:schemeClr val="accent3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TYP A       </c:v>
                </c:pt>
                <c:pt idx="1">
                  <c:v>     TYP B1   TYP B2             </c:v>
                </c:pt>
                <c:pt idx="2">
                  <c:v>     TYP C1   TYP C2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2186</c:v>
                </c:pt>
                <c:pt idx="1">
                  <c:v>2930</c:v>
                </c:pt>
                <c:pt idx="2">
                  <c:v>2514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8A-4653-A768-BF9095C61E3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kolejový kryt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hade val="51000"/>
                    <a:satMod val="130000"/>
                  </a:schemeClr>
                </a:gs>
                <a:gs pos="80000">
                  <a:schemeClr val="accent3">
                    <a:shade val="76000"/>
                    <a:shade val="93000"/>
                    <a:satMod val="130000"/>
                  </a:schemeClr>
                </a:gs>
                <a:gs pos="100000">
                  <a:schemeClr val="accent3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TYP A       </c:v>
                </c:pt>
                <c:pt idx="1">
                  <c:v>     TYP B1   TYP B2             </c:v>
                </c:pt>
                <c:pt idx="2">
                  <c:v>     TYP C1   TYP C2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1">
                  <c:v>2221</c:v>
                </c:pt>
                <c:pt idx="2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A-4653-A768-BF9095C61E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2876416"/>
        <c:axId val="182894592"/>
        <c:axId val="0"/>
      </c:bar3DChart>
      <c:catAx>
        <c:axId val="18287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894592"/>
        <c:crosses val="autoZero"/>
        <c:auto val="1"/>
        <c:lblAlgn val="ctr"/>
        <c:lblOffset val="100"/>
        <c:noMultiLvlLbl val="0"/>
      </c:catAx>
      <c:valAx>
        <c:axId val="18289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8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E3D562E4-EF63-4633-9B7E-467785F146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412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6355C7A2-3915-4DA6-9007-8E01B146550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33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058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82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2473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8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81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Země jako Německo, Rakousko, Švýcarsko a Spojené státy, mají bohaté a dlouholeté zkušenosti, které přetavili do podoby, kdy je CBK vozovek velmi preferovaným, trvanlivým, ekologicky příznivějším a bez problémů konkurence schopným řešením. 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Podklady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od cementářských sdružení ze západní Evropy,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kde je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tato problematika hojně a dlouhodobě rozvíjena a sledována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124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baseline="0" dirty="0" smtClean="0"/>
              <a:t>Finišerová technologie</a:t>
            </a:r>
          </a:p>
          <a:p>
            <a:pPr marL="171450" indent="-171450">
              <a:buFontTx/>
              <a:buChar char="-"/>
            </a:pPr>
            <a:r>
              <a:rPr lang="cs-CZ" baseline="0" dirty="0" smtClean="0"/>
              <a:t>Přebírá veškeré výhody </a:t>
            </a:r>
            <a:r>
              <a:rPr lang="cs-CZ" baseline="0" dirty="0" smtClean="0"/>
              <a:t>klasického CBK</a:t>
            </a:r>
            <a:endParaRPr lang="cs-CZ" baseline="0" dirty="0" smtClean="0"/>
          </a:p>
          <a:p>
            <a:pPr marL="171450" indent="-171450">
              <a:buFontTx/>
              <a:buChar char="-"/>
            </a:pPr>
            <a:r>
              <a:rPr lang="cs-CZ" baseline="0" dirty="0" smtClean="0"/>
              <a:t>Navíc ekonomičtější </a:t>
            </a:r>
            <a:r>
              <a:rPr lang="cs-CZ" baseline="0" dirty="0" smtClean="0"/>
              <a:t>varianta</a:t>
            </a:r>
            <a:endParaRPr lang="cs-CZ" baseline="0" dirty="0" smtClean="0"/>
          </a:p>
          <a:p>
            <a:pPr marL="171450" indent="-171450">
              <a:buFontTx/>
              <a:buChar char="-"/>
            </a:pPr>
            <a:r>
              <a:rPr lang="cs-CZ" baseline="0" dirty="0" smtClean="0"/>
              <a:t>Skvěle zapadá do koloritu krajiny</a:t>
            </a:r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747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310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baseline="0" dirty="0" smtClean="0"/>
              <a:t>Finišerová technologie – rychlá realizace (350-600 m/den v závislosti na místních podmínkách)</a:t>
            </a:r>
          </a:p>
          <a:p>
            <a:pPr marL="171450" indent="-171450">
              <a:buFontTx/>
              <a:buChar char="-"/>
            </a:pPr>
            <a:endParaRPr lang="cs-CZ" baseline="0" dirty="0" smtClean="0"/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615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baseline="0" dirty="0" smtClean="0"/>
              <a:t>Betonáž na celou šířku ( vč. středního pásu)</a:t>
            </a:r>
          </a:p>
          <a:p>
            <a:pPr marL="171450" indent="-171450">
              <a:buFontTx/>
              <a:buChar char="-"/>
            </a:pPr>
            <a:r>
              <a:rPr lang="cs-CZ" baseline="0" dirty="0" smtClean="0"/>
              <a:t>Šířka 5,5 m (záliv 2,5m), délka 26 m</a:t>
            </a:r>
          </a:p>
          <a:p>
            <a:pPr marL="171450" indent="-171450">
              <a:buFontTx/>
              <a:buChar char="-"/>
            </a:pPr>
            <a:endParaRPr lang="cs-CZ" baseline="0" dirty="0" smtClean="0"/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352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baseline="0" dirty="0" smtClean="0"/>
              <a:t>Betonáž na celou šířku ( vč. středního pásu)</a:t>
            </a:r>
          </a:p>
          <a:p>
            <a:pPr marL="171450" indent="-171450">
              <a:buFontTx/>
              <a:buChar char="-"/>
            </a:pPr>
            <a:r>
              <a:rPr lang="cs-CZ" baseline="0" dirty="0" smtClean="0"/>
              <a:t>Rozšíření </a:t>
            </a:r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8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367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12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Parametry dle katalogu vozovek: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Třída dopravního zatížení 	… V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Návrhová úroveň porušení 	… D2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Únosnost pláně	… 45 MPa </a:t>
            </a:r>
          </a:p>
          <a:p>
            <a:pPr lvl="0"/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ＭＳ Ｐゴシック" charset="0"/>
            </a:endParaRP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Parametry účelové komunikace: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Šířka vozovky		… 3,0 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Délka úseku		… 1,0 km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Dvě výhybny		… délka 30 m, šířka 2,5 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Plocha vozovky	… 3 150 m</a:t>
            </a:r>
            <a:r>
              <a:rPr lang="cs-CZ" sz="1200" kern="1200" baseline="300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2</a:t>
            </a:r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+mn-cs"/>
            </a:endParaRPr>
          </a:p>
          <a:p>
            <a:pPr marL="171450" indent="-171450">
              <a:buFontTx/>
              <a:buChar char="-"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410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Parametry dle katalogu vozovek: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Třída dopravního zatížení 	… V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Návrhová úroveň porušení 	… D2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Únosnost pláně	… 45 MPa </a:t>
            </a:r>
          </a:p>
          <a:p>
            <a:pPr lvl="0"/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ＭＳ Ｐゴシック" charset="0"/>
            </a:endParaRP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Parametry účelové komunikace: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Šířka vozovky		… 3,0 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Délka úseku		… 1,0 km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Dvě výhybny		… délka 30 m, šířka 2,5 m</a:t>
            </a:r>
          </a:p>
          <a:p>
            <a:pPr lvl="2"/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Plocha vozovky	… 3 150 m</a:t>
            </a:r>
            <a:r>
              <a:rPr lang="cs-CZ" sz="1200" kern="1200" baseline="300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2</a:t>
            </a:r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+mn-cs"/>
            </a:endParaRPr>
          </a:p>
          <a:p>
            <a:pPr marL="171450" indent="-171450">
              <a:buFontTx/>
              <a:buChar char="-"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420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Mezi základní zásady patří:</a:t>
            </a:r>
          </a:p>
          <a:p>
            <a:pPr marL="171450" lvl="0" indent="-171450">
              <a:buFontTx/>
              <a:buChar char="-"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Stanovit šířkové parametry vozovky tak, aby kola valné většiny projíždějících vozidel nepřesahovala přes hrany CBK, kde by pak hrozilo jejich odlamování.</a:t>
            </a:r>
          </a:p>
          <a:p>
            <a:pPr marL="171450" lvl="0" indent="-171450">
              <a:buFontTx/>
              <a:buChar char="-"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V místě křížení, napojení, sjezdů a výhyben navrhnout zpevněný kryt na celou šířku vozovky (očekává se zde přejezd vozidel přes středový pás). V těchto oblastech je nutné všechny příčné spáry opatřit kluznými trny a podélné spáry kotvami.</a:t>
            </a:r>
          </a:p>
          <a:p>
            <a:pPr marL="171450" lvl="0" indent="-171450">
              <a:buFontTx/>
              <a:buChar char="-"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Je-li podélný sklon větší než 7 % resp. 12%, je vhodné provést prostorové ztužení vozovky betonáží na celou šířku vozovky na délku jedné desky na každém 7. resp. 5, dilatačním celku.</a:t>
            </a:r>
          </a:p>
          <a:p>
            <a:pPr marL="171450" lvl="0" indent="-171450">
              <a:buFontTx/>
              <a:buChar char="-"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Při větším podélném sklonu a místech, kde lze očekávat silné proudění vody z dešťových srážek vždy navrhnout vhodnou svodnici, pro zpomalení a odvedení proudící vody mimo vozovku.</a:t>
            </a:r>
          </a:p>
          <a:p>
            <a:pPr marL="171450" lvl="0" indent="-171450">
              <a:buFontTx/>
              <a:buChar char="-"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Při nutnosti návrhu nestandardních rozměrů a tvarů desek, je nutné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jednotlivé desky plošně vyztužit.</a:t>
            </a:r>
          </a:p>
          <a:p>
            <a:pPr marL="171450" indent="-171450">
              <a:buFontTx/>
              <a:buChar char="-"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167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technologická kázeň-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konzistence,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vzduch,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doprava, úprava podkladu</a:t>
            </a:r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ＭＳ Ｐゴシック" charset="0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klimatická omezení pokládky - betonáž za vysokých resp. nízkých teplot mohla vyvolat budoucí poruchy v 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betonu</a:t>
            </a:r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ＭＳ Ｐゴシック" charset="0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		- důkladné ošetření nově položeného krytu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 -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 ochrana před nadměrným odpařováním vody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včasné nařezání kontrakčních spár ve tvrdnoucím betonu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poškození ještě neztvrdnutého krytu přecházející zvěří, často rovněž lidmi. V případě zvířat, je to zvláště v případech realizací ve volné krajině jev, který nelze úplně eliminovat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(užití el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.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ohradníků)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a zhotovitel s ním musí počítat. U lidí často záměrné poškození a vandalismus.</a:t>
            </a:r>
            <a:b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</a:br>
            <a:r>
              <a:rPr lang="cs-CZ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Jako nejúčinnější opatření se pak osvědčila ostraha nově položeného úseku a to alespoň po dobu přerušení prací v nočních hodinách.  </a:t>
            </a:r>
          </a:p>
          <a:p>
            <a:pPr marL="171450" indent="-171450">
              <a:buFontTx/>
              <a:buChar char="-"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44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181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361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55C7A2-3915-4DA6-9007-8E01B1465505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45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menolomy C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ty C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alov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lnice C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ch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-2503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dní stav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Železn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" y="0"/>
            <a:ext cx="9143057" cy="3959352"/>
          </a:xfrm>
          <a:prstGeom prst="rect">
            <a:avLst/>
          </a:prstGeom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4245936"/>
            <a:ext cx="4896544" cy="69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36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pic>
        <p:nvPicPr>
          <p:cNvPr id="5" name="Obrázek 10" descr="webov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9135"/>
            <a:ext cx="2843808" cy="34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 lin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Eurovia_PPT_oblasti_SK_16_9-4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5263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dnadpis 2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7848872" cy="297033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357504"/>
            <a:ext cx="7704856" cy="5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40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lin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755576" y="357504"/>
            <a:ext cx="7704856" cy="5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4000">
                <a:solidFill>
                  <a:srgbClr val="004489"/>
                </a:solidFill>
                <a:latin typeface="Vinci Sans Medium" pitchFamily="50" charset="-18"/>
              </a:defRPr>
            </a:lvl1pPr>
          </a:lstStyle>
          <a:p>
            <a:pPr lvl="0"/>
            <a:r>
              <a:rPr lang="cs-CZ" dirty="0" smtClean="0"/>
              <a:t>Klepnutím lze upravit</a:t>
            </a:r>
            <a:endParaRPr lang="en-US" dirty="0" smtClean="0"/>
          </a:p>
        </p:txBody>
      </p:sp>
      <p:sp>
        <p:nvSpPr>
          <p:cNvPr id="7" name="Podnadpis 2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7848872" cy="297033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9" descr="Eurovia standardní obdelnik.eps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30913" y="336550"/>
            <a:ext cx="25019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9" descr="Eurovia standardní obdelnik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0913" y="336550"/>
            <a:ext cx="25019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Obrázek 3" descr="Eurovia_PPT_oblasti_SK_16_9-5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>
            <a:off x="0" y="4244340"/>
            <a:ext cx="9144000" cy="89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emf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Ondrej.dolan@Eurovia.cz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dnadpis 12"/>
          <p:cNvSpPr>
            <a:spLocks noGrp="1"/>
          </p:cNvSpPr>
          <p:nvPr>
            <p:ph type="subTitle" idx="1"/>
          </p:nvPr>
        </p:nvSpPr>
        <p:spPr>
          <a:xfrm>
            <a:off x="323528" y="1491630"/>
            <a:ext cx="8568952" cy="2664296"/>
          </a:xfrm>
        </p:spPr>
        <p:txBody>
          <a:bodyPr/>
          <a:lstStyle/>
          <a:p>
            <a:pPr algn="ctr"/>
            <a:r>
              <a:rPr lang="cs-CZ" sz="3200" b="1" dirty="0" smtClean="0"/>
              <a:t>Seminář </a:t>
            </a:r>
          </a:p>
          <a:p>
            <a:pPr algn="ctr"/>
            <a:r>
              <a:rPr lang="cs-CZ" sz="3200" b="1" dirty="0" smtClean="0"/>
              <a:t>“Základy technologie stavby kolejových vozovek“</a:t>
            </a:r>
            <a:endParaRPr lang="cs-CZ" sz="3600" b="1" dirty="0" smtClean="0"/>
          </a:p>
          <a:p>
            <a:pPr algn="ctr"/>
            <a:endParaRPr lang="cs-CZ" sz="3600" b="1" dirty="0" smtClean="0"/>
          </a:p>
          <a:p>
            <a:r>
              <a:rPr lang="cs-CZ" sz="2400" b="1" dirty="0" smtClean="0"/>
              <a:t>Ing. Ondřej </a:t>
            </a:r>
            <a:r>
              <a:rPr lang="cs-CZ" sz="2400" b="1" dirty="0"/>
              <a:t>Dolan		</a:t>
            </a:r>
            <a:r>
              <a:rPr lang="cs-CZ" sz="2400" b="1" dirty="0" smtClean="0"/>
              <a:t>	</a:t>
            </a:r>
            <a:r>
              <a:rPr lang="cs-CZ" sz="2400" b="1" dirty="0"/>
              <a:t>	</a:t>
            </a:r>
            <a:r>
              <a:rPr lang="cs-CZ" sz="2400" b="1" dirty="0" smtClean="0"/>
              <a:t>	SQZ</a:t>
            </a:r>
            <a:r>
              <a:rPr lang="cs-CZ" sz="2400" b="1" dirty="0"/>
              <a:t>, </a:t>
            </a:r>
            <a:r>
              <a:rPr lang="cs-CZ" sz="2400" b="1" dirty="0" smtClean="0"/>
              <a:t>s.r.o.</a:t>
            </a:r>
          </a:p>
          <a:p>
            <a:r>
              <a:rPr lang="cs-CZ" sz="2400" b="1" dirty="0" smtClean="0"/>
              <a:t>20.5.2019					Hotel Flora, Olomouc</a:t>
            </a:r>
            <a:endParaRPr lang="cs-CZ" sz="2400" b="1" dirty="0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755576" y="357504"/>
            <a:ext cx="5472608" cy="533214"/>
          </a:xfrm>
        </p:spPr>
        <p:txBody>
          <a:bodyPr/>
          <a:lstStyle/>
          <a:p>
            <a:r>
              <a:rPr lang="cs-CZ" sz="2800" b="1" dirty="0"/>
              <a:t>Cementobetonový kolejový kryt na účelových </a:t>
            </a:r>
            <a:r>
              <a:rPr lang="cs-CZ" sz="2800" b="1" dirty="0" smtClean="0"/>
              <a:t>komunikacích</a:t>
            </a:r>
            <a:endParaRPr lang="cs-CZ" sz="2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205043"/>
            <a:ext cx="1440160" cy="126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4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54038"/>
            <a:ext cx="4946796" cy="214361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/>
              <a:t>OBSAH</a:t>
            </a:r>
          </a:p>
          <a:p>
            <a:pPr marL="285750" indent="-285750">
              <a:buFontTx/>
              <a:buChar char="-"/>
            </a:pPr>
            <a:r>
              <a:rPr lang="cs-CZ" dirty="0"/>
              <a:t>Představení kolejového krytu</a:t>
            </a:r>
          </a:p>
          <a:p>
            <a:pPr marL="285750" indent="-285750">
              <a:buFontTx/>
              <a:buChar char="-"/>
            </a:pPr>
            <a:r>
              <a:rPr lang="cs-CZ" dirty="0"/>
              <a:t>Inspirace a </a:t>
            </a:r>
            <a:r>
              <a:rPr lang="cs-CZ" dirty="0" smtClean="0"/>
              <a:t>zahraniční zkušenosti</a:t>
            </a: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Technické a konstrukční řešení</a:t>
            </a:r>
          </a:p>
          <a:p>
            <a:pPr marL="285750" indent="-285750">
              <a:buFontTx/>
              <a:buChar char="-"/>
            </a:pPr>
            <a:r>
              <a:rPr lang="cs-CZ" dirty="0"/>
              <a:t>Srovnání pořizovacích nákladů</a:t>
            </a:r>
          </a:p>
          <a:p>
            <a:pPr marL="285750" indent="-285750">
              <a:buFontTx/>
              <a:buChar char="-"/>
            </a:pPr>
            <a:r>
              <a:rPr lang="cs-CZ" dirty="0"/>
              <a:t>Eliminace rizik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Závěrečné shrnutí</a:t>
            </a: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231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TYPY KOLEJOVÝCH KRYTŮ: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 smtClean="0"/>
              <a:t>Zámková dlažba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Zatravňovací dílce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Silniční panely</a:t>
            </a:r>
          </a:p>
          <a:p>
            <a:pPr marL="285750" indent="-285750">
              <a:buFontTx/>
              <a:buChar char="-"/>
            </a:pPr>
            <a:r>
              <a:rPr lang="cs-CZ" dirty="0" err="1" smtClean="0"/>
              <a:t>Cementobetonový</a:t>
            </a:r>
            <a:r>
              <a:rPr lang="cs-CZ" dirty="0" smtClean="0"/>
              <a:t> kryt (CBK)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2891" y="1556233"/>
            <a:ext cx="3801772" cy="253062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0"/>
          <a:stretch/>
        </p:blipFill>
        <p:spPr>
          <a:xfrm>
            <a:off x="4211960" y="1419622"/>
            <a:ext cx="3777116" cy="2516524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4" t="44225" r="25604" b="5349"/>
          <a:stretch/>
        </p:blipFill>
        <p:spPr>
          <a:xfrm>
            <a:off x="4860032" y="1203598"/>
            <a:ext cx="3775129" cy="2545405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59582"/>
            <a:ext cx="3359757" cy="2516524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5848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096344" cy="2970330"/>
          </a:xfrm>
        </p:spPr>
        <p:txBody>
          <a:bodyPr/>
          <a:lstStyle/>
          <a:p>
            <a:r>
              <a:rPr lang="cs-CZ" b="1" u="sng" dirty="0" smtClean="0"/>
              <a:t>KOLEJOVÝ CBK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Historie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První realizace už v období 2. </a:t>
            </a:r>
            <a:r>
              <a:rPr lang="cs-CZ" dirty="0"/>
              <a:t>s</a:t>
            </a:r>
            <a:r>
              <a:rPr lang="cs-CZ" dirty="0" smtClean="0"/>
              <a:t>větové války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Slouží do současnosti</a:t>
            </a:r>
          </a:p>
          <a:p>
            <a:pPr marL="285750" indent="-285750">
              <a:buFontTx/>
              <a:buChar char="-"/>
            </a:pPr>
            <a:r>
              <a:rPr lang="cs-CZ" dirty="0"/>
              <a:t>Dlouhá životnost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Vysoká odolnost a únosnost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Ekologické řešení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Ekonomická výhodnost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6726" y="1514466"/>
            <a:ext cx="3804759" cy="2540194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11" name="Zástupný symbol pro obsah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183584"/>
            <a:ext cx="3847884" cy="2549376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04514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KOLEJOVÝ CBK ?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 smtClean="0"/>
              <a:t>Bednění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Výztuž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Kutilství</a:t>
            </a: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11" name="Zástupný symbol pro obsah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16778"/>
            <a:ext cx="3150248" cy="2556636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7" name="Obrázek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" r="3016" b="717"/>
          <a:stretch/>
        </p:blipFill>
        <p:spPr bwMode="auto">
          <a:xfrm>
            <a:off x="4885292" y="1293723"/>
            <a:ext cx="3148543" cy="2570519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1" r="5411" b="1153"/>
          <a:stretch/>
        </p:blipFill>
        <p:spPr>
          <a:xfrm>
            <a:off x="5807398" y="1082308"/>
            <a:ext cx="3187803" cy="2548754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2162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156" y="1113322"/>
            <a:ext cx="5501340" cy="2916856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INSPIRACE A ZKUŠENOSTI ZE ZAHRANIČÍ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/>
              <a:t>Polní a lesní </a:t>
            </a:r>
            <a:r>
              <a:rPr lang="cs-CZ" dirty="0" smtClean="0"/>
              <a:t>cesty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Spojení farem a statků s pastvinami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Přístupové komunikace k technologickým zařízením  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2429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97958"/>
            <a:ext cx="4683124" cy="3193972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TECHNICKÉ A KONSTRUKČNÍ ŘEŠENÍ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 smtClean="0"/>
              <a:t>Vzorový příčný řez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Konstrukce </a:t>
            </a:r>
            <a:br>
              <a:rPr lang="cs-CZ" dirty="0" smtClean="0"/>
            </a:br>
            <a:r>
              <a:rPr lang="cs-CZ" dirty="0" smtClean="0"/>
              <a:t>vozovky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1" y="1999296"/>
            <a:ext cx="6669633" cy="20846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17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674" y="1259270"/>
            <a:ext cx="4937508" cy="2795009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87507"/>
            <a:ext cx="3714468" cy="278585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TECHNOLOGIE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/>
              <a:t>Pokládka </a:t>
            </a:r>
            <a:r>
              <a:rPr lang="cs-CZ" dirty="0" smtClean="0"/>
              <a:t>finišerem</a:t>
            </a:r>
            <a:br>
              <a:rPr lang="cs-CZ" dirty="0" smtClean="0"/>
            </a:br>
            <a:r>
              <a:rPr lang="cs-CZ" dirty="0" smtClean="0"/>
              <a:t> </a:t>
            </a:r>
            <a:r>
              <a:rPr lang="cs-CZ" dirty="0"/>
              <a:t>SP 500 / 64i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CBIII </a:t>
            </a:r>
            <a:r>
              <a:rPr lang="cs-CZ" dirty="0"/>
              <a:t>(C25/30)</a:t>
            </a:r>
          </a:p>
          <a:p>
            <a:pPr marL="285750" indent="-285750">
              <a:buFontTx/>
              <a:buChar char="-"/>
            </a:pPr>
            <a:r>
              <a:rPr lang="cs-CZ" dirty="0"/>
              <a:t>Možnost vyztužení </a:t>
            </a:r>
            <a:r>
              <a:rPr lang="cs-CZ" dirty="0" smtClean="0"/>
              <a:t>spár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1884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87106"/>
            <a:ext cx="3940013" cy="2616414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7"/>
          <a:stretch/>
        </p:blipFill>
        <p:spPr>
          <a:xfrm>
            <a:off x="4608004" y="1059582"/>
            <a:ext cx="4146516" cy="2730265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2789586" cy="2970330"/>
          </a:xfrm>
        </p:spPr>
        <p:txBody>
          <a:bodyPr/>
          <a:lstStyle/>
          <a:p>
            <a:r>
              <a:rPr lang="cs-CZ" b="1" u="sng" dirty="0" smtClean="0"/>
              <a:t>TECHNOLOGIE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dirty="0" smtClean="0"/>
              <a:t>V </a:t>
            </a:r>
            <a:r>
              <a:rPr lang="cs-CZ" dirty="0"/>
              <a:t>úpravě pro kolejové</a:t>
            </a:r>
            <a:br>
              <a:rPr lang="cs-CZ" dirty="0"/>
            </a:br>
            <a:r>
              <a:rPr lang="cs-CZ" dirty="0"/>
              <a:t>cesty, finální úprava povrchu taženou jutou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Řezání kontrakčních spár</a:t>
            </a:r>
          </a:p>
          <a:p>
            <a:pPr marL="285750" indent="-285750">
              <a:buFontTx/>
              <a:buChar char="-"/>
            </a:pPr>
            <a:r>
              <a:rPr lang="cs-CZ" dirty="0"/>
              <a:t>Realizace komůrek a jejich těsnění</a:t>
            </a:r>
          </a:p>
          <a:p>
            <a:pPr marL="285750" indent="-285750">
              <a:buFontTx/>
              <a:buChar char="-"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212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090" y="1624874"/>
            <a:ext cx="3810819" cy="253062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TECHNICKÉ A KONSTRUKČNÍ ŘEŠENÍ</a:t>
            </a:r>
          </a:p>
          <a:p>
            <a:r>
              <a:rPr lang="cs-CZ" b="1" dirty="0" smtClean="0"/>
              <a:t>- VÝHYBNY</a:t>
            </a:r>
            <a:endParaRPr lang="cs-CZ" b="1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0"/>
          <a:stretch/>
        </p:blipFill>
        <p:spPr>
          <a:xfrm>
            <a:off x="4355976" y="1347028"/>
            <a:ext cx="3744416" cy="2538437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2" t="6286" r="42993" b="47955"/>
          <a:stretch/>
        </p:blipFill>
        <p:spPr>
          <a:xfrm>
            <a:off x="5181266" y="1095156"/>
            <a:ext cx="3744416" cy="2520280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91002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668" y="1157540"/>
            <a:ext cx="2198573" cy="2931432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TECHNICKÉ A KONSTRUKČNÍ ŘEŠENÍ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b="1" dirty="0" smtClean="0"/>
              <a:t>KŘÍŽENÍ</a:t>
            </a:r>
            <a:endParaRPr lang="cs-CZ" b="1" dirty="0"/>
          </a:p>
          <a:p>
            <a:pPr marL="285750" indent="-285750">
              <a:buFontTx/>
              <a:buChar char="-"/>
            </a:pPr>
            <a:r>
              <a:rPr lang="cs-CZ" b="1" dirty="0" smtClean="0"/>
              <a:t>NAPOJENIÍ</a:t>
            </a:r>
          </a:p>
          <a:p>
            <a:pPr marL="285750" indent="-285750">
              <a:buFontTx/>
              <a:buChar char="-"/>
            </a:pPr>
            <a:r>
              <a:rPr lang="cs-CZ" b="1" dirty="0" smtClean="0"/>
              <a:t>ZATÁČKY</a:t>
            </a: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b="5635"/>
          <a:stretch/>
        </p:blipFill>
        <p:spPr>
          <a:xfrm>
            <a:off x="2451089" y="2288772"/>
            <a:ext cx="4940772" cy="1800200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997" y="1754200"/>
            <a:ext cx="3768519" cy="2334772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81" y="1157540"/>
            <a:ext cx="4464496" cy="2334772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0584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 smtClean="0"/>
              <a:t>TECHNICKÉ A KONSTRUKČNÍ ŘEŠENÍ</a:t>
            </a:r>
            <a:endParaRPr lang="cs-CZ" b="1" u="sng" dirty="0"/>
          </a:p>
          <a:p>
            <a:pPr marL="285750" indent="-285750">
              <a:buFontTx/>
              <a:buChar char="-"/>
            </a:pPr>
            <a:r>
              <a:rPr lang="cs-CZ" b="1" dirty="0" smtClean="0"/>
              <a:t>SVODNICE</a:t>
            </a:r>
            <a:endParaRPr lang="cs-CZ" b="1" dirty="0"/>
          </a:p>
          <a:p>
            <a:pPr marL="285750" indent="-285750">
              <a:buFontTx/>
              <a:buChar char="-"/>
            </a:pPr>
            <a:r>
              <a:rPr lang="cs-CZ" dirty="0" smtClean="0"/>
              <a:t>Ruční vložení do čerstvě zhotovených CB pásů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4" r="8254"/>
          <a:stretch/>
        </p:blipFill>
        <p:spPr>
          <a:xfrm>
            <a:off x="4355976" y="1707654"/>
            <a:ext cx="3744416" cy="240974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59582"/>
            <a:ext cx="3744416" cy="246708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11477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744416" cy="2970330"/>
          </a:xfrm>
        </p:spPr>
        <p:txBody>
          <a:bodyPr/>
          <a:lstStyle/>
          <a:p>
            <a:r>
              <a:rPr lang="cs-CZ" b="1" u="sng" dirty="0"/>
              <a:t>TECHNICKÉ A KONSTRUKČNÍ ŘEŠENÍ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Dokončovací práce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Dosypání středního pásu</a:t>
            </a: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Dosypání</a:t>
            </a:r>
            <a:r>
              <a:rPr lang="cs-CZ" dirty="0" smtClean="0"/>
              <a:t> krajnic</a:t>
            </a:r>
            <a:endParaRPr lang="cs-CZ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7" r="27941"/>
          <a:stretch/>
        </p:blipFill>
        <p:spPr>
          <a:xfrm>
            <a:off x="3347864" y="1510877"/>
            <a:ext cx="3960440" cy="2657935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60" y="1046915"/>
            <a:ext cx="3769460" cy="2831692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595" y="1046915"/>
            <a:ext cx="2359925" cy="3146567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41783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5616624" cy="1350150"/>
          </a:xfrm>
        </p:spPr>
        <p:txBody>
          <a:bodyPr/>
          <a:lstStyle/>
          <a:p>
            <a:r>
              <a:rPr lang="cs-CZ" b="1" u="sng" dirty="0" smtClean="0"/>
              <a:t>SROVNÁNÍ POŘIZOVACÍCH NÁKLADŮ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TYP A </a:t>
            </a:r>
            <a:r>
              <a:rPr lang="cs-CZ" dirty="0"/>
              <a:t>– asfaltový </a:t>
            </a:r>
            <a:r>
              <a:rPr lang="cs-CZ" dirty="0" smtClean="0"/>
              <a:t>kryt</a:t>
            </a:r>
          </a:p>
          <a:p>
            <a:pPr marL="285750" indent="-285750">
              <a:buFontTx/>
              <a:buChar char="-"/>
            </a:pPr>
            <a:r>
              <a:rPr lang="cs-CZ" dirty="0"/>
              <a:t>TYP </a:t>
            </a:r>
            <a:r>
              <a:rPr lang="cs-CZ" dirty="0" smtClean="0"/>
              <a:t>B1 </a:t>
            </a:r>
            <a:r>
              <a:rPr lang="cs-CZ" dirty="0"/>
              <a:t>– dlážděný </a:t>
            </a:r>
            <a:r>
              <a:rPr lang="cs-CZ" dirty="0" smtClean="0"/>
              <a:t>kryt; TYP B2 </a:t>
            </a:r>
            <a:r>
              <a:rPr lang="cs-CZ" dirty="0"/>
              <a:t>– dlážděný </a:t>
            </a:r>
            <a:r>
              <a:rPr lang="cs-CZ" dirty="0" smtClean="0"/>
              <a:t>kolejový</a:t>
            </a: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TYP </a:t>
            </a:r>
            <a:r>
              <a:rPr lang="cs-CZ" dirty="0" smtClean="0"/>
              <a:t>C1 – CBK; TYP C2 </a:t>
            </a:r>
            <a:r>
              <a:rPr lang="cs-CZ" dirty="0"/>
              <a:t>– </a:t>
            </a:r>
            <a:r>
              <a:rPr lang="cs-CZ" dirty="0" smtClean="0"/>
              <a:t>CBK kolejový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491815"/>
              </p:ext>
            </p:extLst>
          </p:nvPr>
        </p:nvGraphicFramePr>
        <p:xfrm>
          <a:off x="755575" y="2715766"/>
          <a:ext cx="7632847" cy="1330148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698431">
                  <a:extLst>
                    <a:ext uri="{9D8B030D-6E8A-4147-A177-3AD203B41FA5}">
                      <a16:colId xmlns:a16="http://schemas.microsoft.com/office/drawing/2014/main" val="3387549920"/>
                    </a:ext>
                  </a:extLst>
                </a:gridCol>
                <a:gridCol w="987049">
                  <a:extLst>
                    <a:ext uri="{9D8B030D-6E8A-4147-A177-3AD203B41FA5}">
                      <a16:colId xmlns:a16="http://schemas.microsoft.com/office/drawing/2014/main" val="2626044538"/>
                    </a:ext>
                  </a:extLst>
                </a:gridCol>
                <a:gridCol w="987049">
                  <a:extLst>
                    <a:ext uri="{9D8B030D-6E8A-4147-A177-3AD203B41FA5}">
                      <a16:colId xmlns:a16="http://schemas.microsoft.com/office/drawing/2014/main" val="2892089208"/>
                    </a:ext>
                  </a:extLst>
                </a:gridCol>
                <a:gridCol w="986220">
                  <a:extLst>
                    <a:ext uri="{9D8B030D-6E8A-4147-A177-3AD203B41FA5}">
                      <a16:colId xmlns:a16="http://schemas.microsoft.com/office/drawing/2014/main" val="3643400738"/>
                    </a:ext>
                  </a:extLst>
                </a:gridCol>
                <a:gridCol w="987049">
                  <a:extLst>
                    <a:ext uri="{9D8B030D-6E8A-4147-A177-3AD203B41FA5}">
                      <a16:colId xmlns:a16="http://schemas.microsoft.com/office/drawing/2014/main" val="1514173164"/>
                    </a:ext>
                  </a:extLst>
                </a:gridCol>
                <a:gridCol w="987049">
                  <a:extLst>
                    <a:ext uri="{9D8B030D-6E8A-4147-A177-3AD203B41FA5}">
                      <a16:colId xmlns:a16="http://schemas.microsoft.com/office/drawing/2014/main" val="1777845866"/>
                    </a:ext>
                  </a:extLst>
                </a:gridCol>
              </a:tblGrid>
              <a:tr h="332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Pořizovací náklady 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TYP A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TYP B1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TYP </a:t>
                      </a:r>
                      <a:r>
                        <a:rPr lang="cs-CZ" sz="1600" dirty="0" smtClean="0">
                          <a:effectLst/>
                        </a:rPr>
                        <a:t>B2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TYP C1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TYP </a:t>
                      </a:r>
                      <a:r>
                        <a:rPr lang="cs-CZ" sz="1600" dirty="0" smtClean="0">
                          <a:effectLst/>
                        </a:rPr>
                        <a:t>C2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7756910"/>
                  </a:ext>
                </a:extLst>
              </a:tr>
              <a:tr h="3325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na plochu 1 m</a:t>
                      </a:r>
                      <a:r>
                        <a:rPr lang="cs-CZ" sz="1600" baseline="30000" dirty="0">
                          <a:effectLst/>
                        </a:rPr>
                        <a:t>2</a:t>
                      </a:r>
                      <a:r>
                        <a:rPr lang="cs-CZ" sz="1600" dirty="0">
                          <a:effectLst/>
                        </a:rPr>
                        <a:t> (Kč)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694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>
                          <a:effectLst/>
                        </a:rPr>
                        <a:t>930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>
                          <a:effectLst/>
                        </a:rPr>
                        <a:t>705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>
                          <a:effectLst/>
                        </a:rPr>
                        <a:t>817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603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1277208"/>
                  </a:ext>
                </a:extLst>
              </a:tr>
              <a:tr h="3325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dirty="0">
                          <a:effectLst/>
                        </a:rPr>
                        <a:t>na 1 </a:t>
                      </a:r>
                      <a:r>
                        <a:rPr lang="cs-CZ" sz="1600" dirty="0" err="1">
                          <a:effectLst/>
                        </a:rPr>
                        <a:t>bm</a:t>
                      </a:r>
                      <a:r>
                        <a:rPr lang="cs-CZ" sz="1600" dirty="0">
                          <a:effectLst/>
                        </a:rPr>
                        <a:t> vozovky š. 3,0 m (Kč)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2 186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2 930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2 221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>
                          <a:effectLst/>
                        </a:rPr>
                        <a:t>2 574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1 899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3061100"/>
                  </a:ext>
                </a:extLst>
              </a:tr>
              <a:tr h="3325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>
                          <a:effectLst/>
                        </a:rPr>
                        <a:t>na 1 km vozovky š. 3,0 m (Kč)</a:t>
                      </a:r>
                      <a:endParaRPr lang="cs-CZ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2 186 100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2 929 500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2 220 750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2 574 130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cs-CZ" sz="1600" b="1" dirty="0">
                          <a:effectLst/>
                        </a:rPr>
                        <a:t>1 899 450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87275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22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168352" cy="2970330"/>
          </a:xfrm>
        </p:spPr>
        <p:txBody>
          <a:bodyPr/>
          <a:lstStyle/>
          <a:p>
            <a:r>
              <a:rPr lang="cs-CZ" b="1" u="sng" dirty="0"/>
              <a:t>SROVNÁNÍ POŘIZOVACÍCH NÁKLADŮ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TYP A </a:t>
            </a:r>
            <a:r>
              <a:rPr lang="cs-CZ" dirty="0"/>
              <a:t>– asfaltový </a:t>
            </a:r>
            <a:r>
              <a:rPr lang="cs-CZ" dirty="0" smtClean="0"/>
              <a:t>kryt</a:t>
            </a:r>
          </a:p>
          <a:p>
            <a:pPr marL="285750" indent="-285750">
              <a:buFontTx/>
              <a:buChar char="-"/>
            </a:pPr>
            <a:r>
              <a:rPr lang="cs-CZ" dirty="0"/>
              <a:t>TYP </a:t>
            </a:r>
            <a:r>
              <a:rPr lang="cs-CZ" dirty="0" smtClean="0"/>
              <a:t>B1 </a:t>
            </a:r>
            <a:r>
              <a:rPr lang="cs-CZ" dirty="0"/>
              <a:t>– dlážděný </a:t>
            </a:r>
            <a:r>
              <a:rPr lang="cs-CZ" dirty="0" smtClean="0"/>
              <a:t>kryt</a:t>
            </a:r>
          </a:p>
          <a:p>
            <a:pPr marL="285750" indent="-285750">
              <a:buFontTx/>
              <a:buChar char="-"/>
            </a:pPr>
            <a:r>
              <a:rPr lang="cs-CZ" dirty="0"/>
              <a:t>TYP </a:t>
            </a:r>
            <a:r>
              <a:rPr lang="cs-CZ" dirty="0" smtClean="0"/>
              <a:t>B2 </a:t>
            </a:r>
            <a:r>
              <a:rPr lang="cs-CZ" dirty="0"/>
              <a:t>– dlážděný </a:t>
            </a:r>
            <a:r>
              <a:rPr lang="cs-CZ" dirty="0" smtClean="0"/>
              <a:t>kolejový</a:t>
            </a: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TYP </a:t>
            </a:r>
            <a:r>
              <a:rPr lang="cs-CZ" dirty="0" smtClean="0"/>
              <a:t>C1 – </a:t>
            </a:r>
            <a:r>
              <a:rPr lang="cs-CZ" dirty="0"/>
              <a:t>CBK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TYP C2 </a:t>
            </a:r>
            <a:r>
              <a:rPr lang="cs-CZ" dirty="0"/>
              <a:t>– </a:t>
            </a:r>
            <a:r>
              <a:rPr lang="cs-CZ" dirty="0" smtClean="0"/>
              <a:t>CBK kolejový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231556971"/>
              </p:ext>
            </p:extLst>
          </p:nvPr>
        </p:nvGraphicFramePr>
        <p:xfrm>
          <a:off x="3779912" y="1059582"/>
          <a:ext cx="518457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72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8208912" cy="2970330"/>
          </a:xfrm>
        </p:spPr>
        <p:txBody>
          <a:bodyPr/>
          <a:lstStyle/>
          <a:p>
            <a:r>
              <a:rPr lang="cs-CZ" b="1" u="sng" dirty="0" smtClean="0"/>
              <a:t>ELIMINACE RIZIK V PROJEKČNÍ FÁZI</a:t>
            </a:r>
            <a:endParaRPr lang="cs-CZ" b="1" u="sng" dirty="0"/>
          </a:p>
          <a:p>
            <a:pPr marL="285750" lvl="0" indent="-285750">
              <a:buFontTx/>
              <a:buChar char="-"/>
            </a:pPr>
            <a:r>
              <a:rPr lang="cs-CZ" dirty="0" smtClean="0"/>
              <a:t>Stanovení vhodných šířkových parametrů vozovky</a:t>
            </a:r>
          </a:p>
          <a:p>
            <a:pPr marL="285750" lvl="0" indent="-285750">
              <a:buFontTx/>
              <a:buChar char="-"/>
            </a:pPr>
            <a:r>
              <a:rPr lang="cs-CZ" dirty="0" smtClean="0"/>
              <a:t>V</a:t>
            </a:r>
            <a:r>
              <a:rPr lang="cs-CZ" dirty="0"/>
              <a:t> místě křížení, napojení, sjezdů a výhyben navrhnout zpevněný kryt na celou šířku </a:t>
            </a:r>
            <a:r>
              <a:rPr lang="cs-CZ" dirty="0" smtClean="0"/>
              <a:t>vozovky</a:t>
            </a:r>
          </a:p>
          <a:p>
            <a:pPr marL="285750" lvl="0" indent="-285750">
              <a:buFontTx/>
              <a:buChar char="-"/>
            </a:pPr>
            <a:r>
              <a:rPr lang="cs-CZ" dirty="0" smtClean="0"/>
              <a:t>Je-li </a:t>
            </a:r>
            <a:r>
              <a:rPr lang="cs-CZ" dirty="0"/>
              <a:t>podélný sklon větší než 7 % resp. 12%, je vhodné </a:t>
            </a:r>
            <a:r>
              <a:rPr lang="cs-CZ" dirty="0" smtClean="0"/>
              <a:t>navrhnout </a:t>
            </a:r>
            <a:r>
              <a:rPr lang="cs-CZ" dirty="0"/>
              <a:t>prostorové ztužení vozovky </a:t>
            </a:r>
            <a:endParaRPr lang="cs-CZ" dirty="0" smtClean="0"/>
          </a:p>
          <a:p>
            <a:pPr marL="285750" lvl="0" indent="-285750">
              <a:buFontTx/>
              <a:buChar char="-"/>
            </a:pPr>
            <a:r>
              <a:rPr lang="cs-CZ" dirty="0" smtClean="0"/>
              <a:t>Při </a:t>
            </a:r>
            <a:r>
              <a:rPr lang="cs-CZ" dirty="0"/>
              <a:t>větším podélném sklonu a místech, kde lze očekávat silné proudění vody z dešťových srážek vždy navrhnout vhodnou </a:t>
            </a:r>
            <a:r>
              <a:rPr lang="cs-CZ" dirty="0" smtClean="0"/>
              <a:t>svodnici</a:t>
            </a:r>
          </a:p>
          <a:p>
            <a:pPr marL="285750" lvl="0" indent="-285750">
              <a:buFontTx/>
              <a:buChar char="-"/>
            </a:pPr>
            <a:r>
              <a:rPr lang="cs-CZ" dirty="0" smtClean="0"/>
              <a:t>Nestandardní rozměry </a:t>
            </a:r>
            <a:r>
              <a:rPr lang="cs-CZ" dirty="0"/>
              <a:t>a </a:t>
            </a:r>
            <a:r>
              <a:rPr lang="cs-CZ" dirty="0" smtClean="0"/>
              <a:t>tvary desek</a:t>
            </a: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 smtClean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696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938" y="1093952"/>
            <a:ext cx="2897088" cy="214003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3456384" cy="2970330"/>
          </a:xfrm>
        </p:spPr>
        <p:txBody>
          <a:bodyPr/>
          <a:lstStyle/>
          <a:p>
            <a:r>
              <a:rPr lang="cs-CZ" b="1" u="sng" dirty="0"/>
              <a:t>ELIMINACE RIZIK V </a:t>
            </a:r>
            <a:r>
              <a:rPr lang="cs-CZ" b="1" u="sng" dirty="0" smtClean="0"/>
              <a:t>REALIZAČNÍ </a:t>
            </a:r>
            <a:r>
              <a:rPr lang="cs-CZ" b="1" u="sng" dirty="0"/>
              <a:t>FÁZI</a:t>
            </a:r>
          </a:p>
          <a:p>
            <a:pPr marL="285750" lvl="0" indent="-285750">
              <a:buFontTx/>
              <a:buChar char="-"/>
            </a:pPr>
            <a:r>
              <a:rPr lang="cs-CZ" dirty="0" smtClean="0"/>
              <a:t>Technologická kázeň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Klimatická omezení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Řezání CBK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Dohled v době tuhnutí betonu</a:t>
            </a: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65298"/>
            <a:ext cx="2858148" cy="214361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095" y="1644488"/>
            <a:ext cx="2858148" cy="214361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84" y="1923678"/>
            <a:ext cx="2858148" cy="2143611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>
              <a:alphaModFix amt="55000"/>
            </a:blip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70808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611560" y="1221600"/>
            <a:ext cx="8208912" cy="2970330"/>
          </a:xfrm>
        </p:spPr>
        <p:txBody>
          <a:bodyPr/>
          <a:lstStyle/>
          <a:p>
            <a:r>
              <a:rPr lang="cs-CZ" b="1" u="sng" dirty="0"/>
              <a:t>ZÁVĚREČNÉ SHRNUTÍ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Vezmeme-li v</a:t>
            </a:r>
            <a:r>
              <a:rPr lang="cs-CZ" dirty="0"/>
              <a:t> potaz některá specifická hlediska a kritéria, která musí majitelé a provozovatelé těchto komunikací splňovat, může být </a:t>
            </a:r>
            <a:r>
              <a:rPr lang="cs-CZ" dirty="0" smtClean="0"/>
              <a:t>kolejový </a:t>
            </a:r>
            <a:r>
              <a:rPr lang="cs-CZ" dirty="0"/>
              <a:t>CBK vozovky </a:t>
            </a:r>
            <a:r>
              <a:rPr lang="cs-CZ" dirty="0" smtClean="0"/>
              <a:t>velmi atraktivní a </a:t>
            </a:r>
            <a:r>
              <a:rPr lang="cs-CZ" dirty="0"/>
              <a:t>zajímavou </a:t>
            </a:r>
            <a:r>
              <a:rPr lang="cs-CZ" dirty="0" smtClean="0"/>
              <a:t>alternativou a někdy, možná také jedinou </a:t>
            </a:r>
            <a:r>
              <a:rPr lang="cs-CZ" dirty="0"/>
              <a:t>průchozí variantou. </a:t>
            </a:r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dirty="0" smtClean="0"/>
              <a:t>Pro další rozvoj</a:t>
            </a:r>
            <a:r>
              <a:rPr lang="cs-CZ" dirty="0"/>
              <a:t> této technologie v České republice</a:t>
            </a:r>
            <a:r>
              <a:rPr lang="cs-CZ" dirty="0" smtClean="0"/>
              <a:t> bude velmi důležitá úspěšná realizace pilotního projektu. První VZ již byla zadána.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Její realizace se předpokládá na jaře 2020.</a:t>
            </a:r>
          </a:p>
          <a:p>
            <a:pPr marL="285750" indent="-285750">
              <a:buFontTx/>
              <a:buChar char="-"/>
            </a:pPr>
            <a:endParaRPr lang="cs-CZ" dirty="0" smtClean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dirty="0"/>
              <a:t>Cementobetonový kolejový kryt na účelových komunikacích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852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987574"/>
            <a:ext cx="6336704" cy="3265120"/>
          </a:xfrm>
          <a:prstGeom prst="round2DiagRect">
            <a:avLst>
              <a:gd name="adj1" fmla="val 166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  <a:ln w="88900" cap="sq">
            <a:noFill/>
            <a:miter lim="800000"/>
          </a:ln>
          <a:effectLst/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995936" y="2499742"/>
            <a:ext cx="3797907" cy="533214"/>
          </a:xfrm>
        </p:spPr>
        <p:txBody>
          <a:bodyPr/>
          <a:lstStyle/>
          <a:p>
            <a:r>
              <a:rPr lang="cs-CZ" sz="2400" b="1" dirty="0" smtClean="0"/>
              <a:t>DĚKUJI ZA POZORNOST . . .</a:t>
            </a:r>
            <a:endParaRPr lang="cs-CZ" sz="2400" dirty="0"/>
          </a:p>
        </p:txBody>
      </p:sp>
      <p:sp>
        <p:nvSpPr>
          <p:cNvPr id="5" name="Nadpis 5"/>
          <p:cNvSpPr txBox="1">
            <a:spLocks/>
          </p:cNvSpPr>
          <p:nvPr/>
        </p:nvSpPr>
        <p:spPr bwMode="auto">
          <a:xfrm>
            <a:off x="755576" y="357504"/>
            <a:ext cx="7704856" cy="5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4489"/>
                </a:solidFill>
                <a:latin typeface="Vinci Sans Medium" pitchFamily="50" charset="-18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2800" b="1" smtClean="0"/>
              <a:t>Cementobetonový kolejový kryt na účelových komunikacích</a:t>
            </a:r>
            <a:endParaRPr lang="cs-CZ" sz="2800" dirty="0"/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84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5"/>
          <p:cNvSpPr txBox="1">
            <a:spLocks/>
          </p:cNvSpPr>
          <p:nvPr/>
        </p:nvSpPr>
        <p:spPr bwMode="auto">
          <a:xfrm>
            <a:off x="755576" y="357504"/>
            <a:ext cx="7704856" cy="5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4489"/>
                </a:solidFill>
                <a:latin typeface="Vinci Sans Medium" pitchFamily="50" charset="-18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z="2800" b="1" smtClean="0"/>
              <a:t>Cementobetonový kolejový kryt na účelových komunikacích</a:t>
            </a:r>
            <a:endParaRPr lang="cs-CZ" sz="2800" dirty="0"/>
          </a:p>
        </p:txBody>
      </p:sp>
      <p:sp>
        <p:nvSpPr>
          <p:cNvPr id="7" name="Podnadpis 4"/>
          <p:cNvSpPr>
            <a:spLocks noGrp="1"/>
          </p:cNvSpPr>
          <p:nvPr>
            <p:ph type="subTitle" idx="1"/>
          </p:nvPr>
        </p:nvSpPr>
        <p:spPr>
          <a:xfrm>
            <a:off x="3167844" y="2067694"/>
            <a:ext cx="2880320" cy="1692188"/>
          </a:xfrm>
        </p:spPr>
        <p:txBody>
          <a:bodyPr/>
          <a:lstStyle/>
          <a:p>
            <a:pPr algn="ctr"/>
            <a:r>
              <a:rPr lang="cs-CZ" b="1" dirty="0" smtClean="0"/>
              <a:t>Ing. </a:t>
            </a:r>
            <a:r>
              <a:rPr lang="cs-CZ" b="1" dirty="0" smtClean="0"/>
              <a:t>Ondřej Dolan</a:t>
            </a:r>
          </a:p>
          <a:p>
            <a:pPr algn="ctr"/>
            <a:r>
              <a:rPr lang="cs-CZ" dirty="0" smtClean="0">
                <a:hlinkClick r:id="rId3"/>
              </a:rPr>
              <a:t>ondrej.dolan@eurovia.cz</a:t>
            </a:r>
            <a:endParaRPr lang="cs-CZ" dirty="0" smtClean="0"/>
          </a:p>
          <a:p>
            <a:pPr algn="ctr"/>
            <a:r>
              <a:rPr lang="cs-CZ" dirty="0" smtClean="0"/>
              <a:t>+420 737 255 962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9610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rovia oblasti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urovia vnitřní stra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DC3B12CE961242BA768392CFCCB434" ma:contentTypeVersion="0" ma:contentTypeDescription="Vytvoří nový dokument" ma:contentTypeScope="" ma:versionID="f34f622fe85443a50d482d9c7d3a47a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ecb93c72f33e94aa0d8973920a8bbe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47BCE5A-309C-48E2-A034-F838324B8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A661141-DB86-4261-B5AA-7FB48D35BE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F9CBC7-F5EB-4C1D-914D-F75544D7F07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Ppt0000031</Template>
  <TotalTime>3584</TotalTime>
  <Words>644</Words>
  <Application>Microsoft Office PowerPoint</Application>
  <PresentationFormat>Předvádění na obrazovce (16:9)</PresentationFormat>
  <Paragraphs>194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20</vt:i4>
      </vt:variant>
    </vt:vector>
  </HeadingPairs>
  <TitlesOfParts>
    <vt:vector size="27" baseType="lpstr">
      <vt:lpstr>Times New Roman</vt:lpstr>
      <vt:lpstr>Vinci Sans Medium</vt:lpstr>
      <vt:lpstr>Arial</vt:lpstr>
      <vt:lpstr>Calibri</vt:lpstr>
      <vt:lpstr>ＭＳ Ｐゴシック</vt:lpstr>
      <vt:lpstr>Eurovia oblasti</vt:lpstr>
      <vt:lpstr>Eurovia vnitřní strana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Cementobetonový kolejový kryt na účelových komunikacích</vt:lpstr>
      <vt:lpstr>DĚKUJI ZA POZORNOST . . .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JVO</dc:creator>
  <cp:lastModifiedBy>DOLAN Ondřej</cp:lastModifiedBy>
  <cp:revision>194</cp:revision>
  <dcterms:created xsi:type="dcterms:W3CDTF">2016-01-11T14:05:08Z</dcterms:created>
  <dcterms:modified xsi:type="dcterms:W3CDTF">2019-05-22T06:01:39Z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0x010100EDDC3B12CE961242BA768392CFCCB434</vt:lpwstr>
  </property>
</Properties>
</file>